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8" r:id="rId4"/>
    <p:sldId id="285" r:id="rId5"/>
    <p:sldId id="284" r:id="rId6"/>
    <p:sldId id="273" r:id="rId7"/>
    <p:sldId id="283" r:id="rId8"/>
    <p:sldId id="261" r:id="rId9"/>
    <p:sldId id="259" r:id="rId10"/>
    <p:sldId id="280" r:id="rId11"/>
    <p:sldId id="262" r:id="rId12"/>
    <p:sldId id="258" r:id="rId13"/>
    <p:sldId id="286" r:id="rId14"/>
    <p:sldId id="274" r:id="rId15"/>
    <p:sldId id="277" r:id="rId16"/>
    <p:sldId id="287" r:id="rId17"/>
    <p:sldId id="288" r:id="rId18"/>
    <p:sldId id="289" r:id="rId19"/>
    <p:sldId id="276" r:id="rId20"/>
    <p:sldId id="265" r:id="rId21"/>
    <p:sldId id="267" r:id="rId22"/>
  </p:sldIdLst>
  <p:sldSz cx="9144000" cy="5143500" type="screen16x9"/>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08" d="100"/>
          <a:sy n="108" d="100"/>
        </p:scale>
        <p:origin x="1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lstStyle/>
          <a:p>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30" name="PlaceHolder 4"/>
          <p:cNvSpPr>
            <a:spLocks noGrp="1"/>
          </p:cNvSpPr>
          <p:nvPr>
            <p:ph type="body"/>
          </p:nvPr>
        </p:nvSpPr>
        <p:spPr>
          <a:xfrm>
            <a:off x="4674240" y="2761920"/>
            <a:ext cx="4015800" cy="1422720"/>
          </a:xfrm>
          <a:prstGeom prst="rect">
            <a:avLst/>
          </a:prstGeom>
        </p:spPr>
        <p:txBody>
          <a:bodyPr lIns="0" tIns="0" rIns="0" bIns="0"/>
          <a:lstStyle/>
          <a:p>
            <a:endParaRPr/>
          </a:p>
        </p:txBody>
      </p:sp>
      <p:sp>
        <p:nvSpPr>
          <p:cNvPr id="31" name="PlaceHolder 5"/>
          <p:cNvSpPr>
            <a:spLocks noGrp="1"/>
          </p:cNvSpPr>
          <p:nvPr>
            <p:ph type="body"/>
          </p:nvPr>
        </p:nvSpPr>
        <p:spPr>
          <a:xfrm>
            <a:off x="457200" y="2761920"/>
            <a:ext cx="4015800" cy="14227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457200" y="1203480"/>
            <a:ext cx="8229240" cy="2982960"/>
          </a:xfrm>
          <a:prstGeom prst="rect">
            <a:avLst/>
          </a:prstGeom>
        </p:spPr>
        <p:txBody>
          <a:bodyPr lIns="0" tIns="0" rIns="0" bIns="0"/>
          <a:lstStyle/>
          <a:p>
            <a:endParaRPr/>
          </a:p>
        </p:txBody>
      </p:sp>
      <p:sp>
        <p:nvSpPr>
          <p:cNvPr id="34" name="PlaceHolder 3"/>
          <p:cNvSpPr>
            <a:spLocks noGrp="1"/>
          </p:cNvSpPr>
          <p:nvPr>
            <p:ph type="body"/>
          </p:nvPr>
        </p:nvSpPr>
        <p:spPr>
          <a:xfrm>
            <a:off x="457200" y="1203480"/>
            <a:ext cx="8229240" cy="2982960"/>
          </a:xfrm>
          <a:prstGeom prst="rect">
            <a:avLst/>
          </a:prstGeom>
        </p:spPr>
        <p:txBody>
          <a:bodyPr lIns="0" tIns="0" rIns="0" bIns="0"/>
          <a:lstStyle/>
          <a:p>
            <a:endParaRPr/>
          </a:p>
        </p:txBody>
      </p:sp>
      <p:pic>
        <p:nvPicPr>
          <p:cNvPr id="35" name="Imagen 34"/>
          <p:cNvPicPr/>
          <p:nvPr/>
        </p:nvPicPr>
        <p:blipFill>
          <a:blip r:embed="rId2"/>
          <a:stretch/>
        </p:blipFill>
        <p:spPr>
          <a:xfrm>
            <a:off x="2702160" y="1203480"/>
            <a:ext cx="3738600" cy="2982960"/>
          </a:xfrm>
          <a:prstGeom prst="rect">
            <a:avLst/>
          </a:prstGeom>
          <a:ln>
            <a:noFill/>
          </a:ln>
        </p:spPr>
      </p:pic>
      <p:pic>
        <p:nvPicPr>
          <p:cNvPr id="36" name="Imagen 35"/>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51" name="PlaceHolder 3"/>
          <p:cNvSpPr>
            <a:spLocks noGrp="1"/>
          </p:cNvSpPr>
          <p:nvPr>
            <p:ph type="body"/>
          </p:nvPr>
        </p:nvSpPr>
        <p:spPr>
          <a:xfrm>
            <a:off x="457200" y="2761920"/>
            <a:ext cx="4015800" cy="1422720"/>
          </a:xfrm>
          <a:prstGeom prst="rect">
            <a:avLst/>
          </a:prstGeom>
        </p:spPr>
        <p:txBody>
          <a:bodyPr lIns="0" tIns="0" rIns="0" bIns="0"/>
          <a:lstStyle/>
          <a:p>
            <a:endParaRPr/>
          </a:p>
        </p:txBody>
      </p:sp>
      <p:sp>
        <p:nvSpPr>
          <p:cNvPr id="52" name="PlaceHolder 4"/>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lstStyle/>
          <a:p>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67" name="PlaceHolder 4"/>
          <p:cNvSpPr>
            <a:spLocks noGrp="1"/>
          </p:cNvSpPr>
          <p:nvPr>
            <p:ph type="body"/>
          </p:nvPr>
        </p:nvSpPr>
        <p:spPr>
          <a:xfrm>
            <a:off x="4674240" y="2761920"/>
            <a:ext cx="4015800" cy="1422720"/>
          </a:xfrm>
          <a:prstGeom prst="rect">
            <a:avLst/>
          </a:prstGeom>
        </p:spPr>
        <p:txBody>
          <a:bodyPr lIns="0" tIns="0" rIns="0" bIns="0"/>
          <a:lstStyle/>
          <a:p>
            <a:endParaRPr/>
          </a:p>
        </p:txBody>
      </p:sp>
      <p:sp>
        <p:nvSpPr>
          <p:cNvPr id="68" name="PlaceHolder 5"/>
          <p:cNvSpPr>
            <a:spLocks noGrp="1"/>
          </p:cNvSpPr>
          <p:nvPr>
            <p:ph type="body"/>
          </p:nvPr>
        </p:nvSpPr>
        <p:spPr>
          <a:xfrm>
            <a:off x="457200" y="2761920"/>
            <a:ext cx="4015800" cy="142272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70" name="PlaceHolder 2"/>
          <p:cNvSpPr>
            <a:spLocks noGrp="1"/>
          </p:cNvSpPr>
          <p:nvPr>
            <p:ph type="body"/>
          </p:nvPr>
        </p:nvSpPr>
        <p:spPr>
          <a:xfrm>
            <a:off x="457200" y="1203480"/>
            <a:ext cx="8229240" cy="2982960"/>
          </a:xfrm>
          <a:prstGeom prst="rect">
            <a:avLst/>
          </a:prstGeom>
        </p:spPr>
        <p:txBody>
          <a:bodyPr lIns="0" tIns="0" rIns="0" bIns="0"/>
          <a:lstStyle/>
          <a:p>
            <a:endParaRPr/>
          </a:p>
        </p:txBody>
      </p:sp>
      <p:sp>
        <p:nvSpPr>
          <p:cNvPr id="71" name="PlaceHolder 3"/>
          <p:cNvSpPr>
            <a:spLocks noGrp="1"/>
          </p:cNvSpPr>
          <p:nvPr>
            <p:ph type="body"/>
          </p:nvPr>
        </p:nvSpPr>
        <p:spPr>
          <a:xfrm>
            <a:off x="457200" y="1203480"/>
            <a:ext cx="8229240" cy="2982960"/>
          </a:xfrm>
          <a:prstGeom prst="rect">
            <a:avLst/>
          </a:prstGeom>
        </p:spPr>
        <p:txBody>
          <a:bodyPr lIns="0" tIns="0" rIns="0" bIns="0"/>
          <a:lstStyle/>
          <a:p>
            <a:endParaRPr/>
          </a:p>
        </p:txBody>
      </p:sp>
      <p:pic>
        <p:nvPicPr>
          <p:cNvPr id="72" name="Imagen 71"/>
          <p:cNvPicPr/>
          <p:nvPr/>
        </p:nvPicPr>
        <p:blipFill>
          <a:blip r:embed="rId2"/>
          <a:stretch/>
        </p:blipFill>
        <p:spPr>
          <a:xfrm>
            <a:off x="2702160" y="1203480"/>
            <a:ext cx="3738600" cy="2982960"/>
          </a:xfrm>
          <a:prstGeom prst="rect">
            <a:avLst/>
          </a:prstGeom>
          <a:ln>
            <a:noFill/>
          </a:ln>
        </p:spPr>
      </p:pic>
      <p:pic>
        <p:nvPicPr>
          <p:cNvPr id="73" name="Imagen 72"/>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14" name="PlaceHolder 3"/>
          <p:cNvSpPr>
            <a:spLocks noGrp="1"/>
          </p:cNvSpPr>
          <p:nvPr>
            <p:ph type="body"/>
          </p:nvPr>
        </p:nvSpPr>
        <p:spPr>
          <a:xfrm>
            <a:off x="457200" y="2761920"/>
            <a:ext cx="4015800" cy="1422720"/>
          </a:xfrm>
          <a:prstGeom prst="rect">
            <a:avLst/>
          </a:prstGeom>
        </p:spPr>
        <p:txBody>
          <a:bodyPr lIns="0" tIns="0" rIns="0" bIns="0"/>
          <a:lstStyle/>
          <a:p>
            <a:endParaRPr/>
          </a:p>
        </p:txBody>
      </p:sp>
      <p:sp>
        <p:nvSpPr>
          <p:cNvPr id="15" name="PlaceHolder 4"/>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685800" y="4800600"/>
            <a:ext cx="1772640" cy="19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800" strike="noStrike">
                <a:solidFill>
                  <a:srgbClr val="D9D9D9"/>
                </a:solidFill>
                <a:latin typeface="Source Sans Pro"/>
                <a:ea typeface="Source Sans Pro"/>
              </a:rPr>
              <a:t>Junta de Andalucía</a:t>
            </a:r>
            <a:endParaRPr/>
          </a:p>
        </p:txBody>
      </p:sp>
      <p:sp>
        <p:nvSpPr>
          <p:cNvPr id="4" name="PlaceHolder 2"/>
          <p:cNvSpPr>
            <a:spLocks noGrp="1"/>
          </p:cNvSpPr>
          <p:nvPr>
            <p:ph type="title"/>
          </p:nvPr>
        </p:nvSpPr>
        <p:spPr>
          <a:xfrm>
            <a:off x="457200" y="205200"/>
            <a:ext cx="8229240" cy="858600"/>
          </a:xfrm>
          <a:prstGeom prst="rect">
            <a:avLst/>
          </a:prstGeom>
        </p:spPr>
        <p:txBody>
          <a:bodyPr lIns="0" tIns="0" rIns="0" bIns="0" anchor="ctr"/>
          <a:lstStyle/>
          <a:p>
            <a:pPr algn="ctr"/>
            <a:r>
              <a:rPr lang="es-ES" sz="4400">
                <a:latin typeface="Arial"/>
              </a:rPr>
              <a:t>Pulse para editar el formato del texto de título</a:t>
            </a:r>
            <a:endParaRPr/>
          </a:p>
        </p:txBody>
      </p:sp>
      <p:sp>
        <p:nvSpPr>
          <p:cNvPr id="2" name="PlaceHolder 3"/>
          <p:cNvSpPr>
            <a:spLocks noGrp="1"/>
          </p:cNvSpPr>
          <p:nvPr>
            <p:ph type="body"/>
          </p:nvPr>
        </p:nvSpPr>
        <p:spPr>
          <a:xfrm>
            <a:off x="457200" y="1203480"/>
            <a:ext cx="8229240" cy="2982960"/>
          </a:xfrm>
          <a:prstGeom prst="rect">
            <a:avLst/>
          </a:prstGeom>
        </p:spPr>
        <p:txBody>
          <a:bodyPr lIns="0" tIns="0" rIns="0" bIns="0"/>
          <a:lstStyle/>
          <a:p>
            <a:pPr>
              <a:buSzPct val="45000"/>
              <a:buFont typeface="StarSymbol"/>
              <a:buChar char=""/>
            </a:pPr>
            <a:r>
              <a:rPr lang="es-ES" sz="3200">
                <a:latin typeface="Arial"/>
              </a:rPr>
              <a:t>Pulse para editar el formato de esquema del texto</a:t>
            </a:r>
            <a:endParaRPr/>
          </a:p>
          <a:p>
            <a:pPr lvl="1">
              <a:buSzPct val="75000"/>
              <a:buFont typeface="StarSymbol"/>
              <a:buChar char=""/>
            </a:pPr>
            <a:r>
              <a:rPr lang="es-ES" sz="2800">
                <a:latin typeface="Arial"/>
              </a:rPr>
              <a:t>Segundo nivel del esquema</a:t>
            </a:r>
            <a:endParaRPr/>
          </a:p>
          <a:p>
            <a:pPr lvl="2">
              <a:buSzPct val="45000"/>
              <a:buFont typeface="StarSymbol"/>
              <a:buChar char=""/>
            </a:pPr>
            <a:r>
              <a:rPr lang="es-ES" sz="2400">
                <a:latin typeface="Arial"/>
              </a:rPr>
              <a:t>Tercer nivel del esquema</a:t>
            </a:r>
            <a:endParaRPr/>
          </a:p>
          <a:p>
            <a:pPr lvl="3">
              <a:buSzPct val="75000"/>
              <a:buFont typeface="StarSymbol"/>
              <a:buChar char=""/>
            </a:pPr>
            <a:r>
              <a:rPr lang="es-ES" sz="2000">
                <a:latin typeface="Arial"/>
              </a:rPr>
              <a:t>Cuarto nivel del esquema</a:t>
            </a:r>
            <a:endParaRPr/>
          </a:p>
          <a:p>
            <a:pPr lvl="4">
              <a:buSzPct val="45000"/>
              <a:buFont typeface="StarSymbol"/>
              <a:buChar char=""/>
            </a:pPr>
            <a:r>
              <a:rPr lang="es-ES" sz="2000">
                <a:latin typeface="Arial"/>
              </a:rPr>
              <a:t>Quinto nivel del esquema</a:t>
            </a:r>
            <a:endParaRPr/>
          </a:p>
          <a:p>
            <a:pPr lvl="5">
              <a:buSzPct val="45000"/>
              <a:buFont typeface="StarSymbol"/>
              <a:buChar char=""/>
            </a:pPr>
            <a:r>
              <a:rPr lang="es-ES" sz="2000">
                <a:latin typeface="Arial"/>
              </a:rPr>
              <a:t>Sexto nivel del esquema</a:t>
            </a:r>
            <a:endParaRPr/>
          </a:p>
          <a:p>
            <a:pPr lvl="6">
              <a:buSzPct val="45000"/>
              <a:buFont typeface="StarSymbol"/>
              <a:buChar char=""/>
            </a:pPr>
            <a:r>
              <a:rPr lang="es-ES" sz="2000">
                <a:latin typeface="Arial"/>
              </a:rPr>
              <a:t>Séptimo nivel del esquema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CustomShape 1"/>
          <p:cNvSpPr/>
          <p:nvPr/>
        </p:nvSpPr>
        <p:spPr>
          <a:xfrm>
            <a:off x="685800" y="4800600"/>
            <a:ext cx="1772640" cy="19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800" strike="noStrike">
                <a:solidFill>
                  <a:srgbClr val="D9D9D9"/>
                </a:solidFill>
                <a:latin typeface="Source Sans Pro"/>
                <a:ea typeface="Source Sans Pro"/>
              </a:rPr>
              <a:t>Junta de Andalucía</a:t>
            </a:r>
            <a:endParaRPr/>
          </a:p>
        </p:txBody>
      </p:sp>
      <p:sp>
        <p:nvSpPr>
          <p:cNvPr id="38" name="PlaceHolder 2"/>
          <p:cNvSpPr>
            <a:spLocks noGrp="1"/>
          </p:cNvSpPr>
          <p:nvPr>
            <p:ph type="title"/>
          </p:nvPr>
        </p:nvSpPr>
        <p:spPr>
          <a:xfrm>
            <a:off x="457200" y="205200"/>
            <a:ext cx="8229240" cy="858600"/>
          </a:xfrm>
          <a:prstGeom prst="rect">
            <a:avLst/>
          </a:prstGeom>
        </p:spPr>
        <p:txBody>
          <a:bodyPr lIns="0" tIns="0" rIns="0" bIns="0" anchor="ctr"/>
          <a:lstStyle/>
          <a:p>
            <a:pPr algn="ctr"/>
            <a:r>
              <a:rPr lang="es-ES" sz="4400">
                <a:latin typeface="Arial"/>
              </a:rPr>
              <a:t>Pulse para editar el formato del texto de título</a:t>
            </a:r>
            <a:endParaRPr/>
          </a:p>
        </p:txBody>
      </p:sp>
      <p:sp>
        <p:nvSpPr>
          <p:cNvPr id="39" name="PlaceHolder 3"/>
          <p:cNvSpPr>
            <a:spLocks noGrp="1"/>
          </p:cNvSpPr>
          <p:nvPr>
            <p:ph type="body"/>
          </p:nvPr>
        </p:nvSpPr>
        <p:spPr>
          <a:xfrm>
            <a:off x="457200" y="1203480"/>
            <a:ext cx="8229240" cy="2982960"/>
          </a:xfrm>
          <a:prstGeom prst="rect">
            <a:avLst/>
          </a:prstGeom>
        </p:spPr>
        <p:txBody>
          <a:bodyPr lIns="0" tIns="0" rIns="0" bIns="0"/>
          <a:lstStyle/>
          <a:p>
            <a:pPr>
              <a:buSzPct val="45000"/>
              <a:buFont typeface="StarSymbol"/>
              <a:buChar char=""/>
            </a:pPr>
            <a:r>
              <a:rPr lang="es-ES" sz="3200">
                <a:latin typeface="Arial"/>
              </a:rPr>
              <a:t>Pulse para editar el formato de esquema del texto</a:t>
            </a:r>
            <a:endParaRPr/>
          </a:p>
          <a:p>
            <a:pPr lvl="1">
              <a:buSzPct val="75000"/>
              <a:buFont typeface="StarSymbol"/>
              <a:buChar char=""/>
            </a:pPr>
            <a:r>
              <a:rPr lang="es-ES" sz="2800">
                <a:latin typeface="Arial"/>
              </a:rPr>
              <a:t>Segundo nivel del esquema</a:t>
            </a:r>
            <a:endParaRPr/>
          </a:p>
          <a:p>
            <a:pPr lvl="2">
              <a:buSzPct val="45000"/>
              <a:buFont typeface="StarSymbol"/>
              <a:buChar char=""/>
            </a:pPr>
            <a:r>
              <a:rPr lang="es-ES" sz="2400">
                <a:latin typeface="Arial"/>
              </a:rPr>
              <a:t>Tercer nivel del esquema</a:t>
            </a:r>
            <a:endParaRPr/>
          </a:p>
          <a:p>
            <a:pPr lvl="3">
              <a:buSzPct val="75000"/>
              <a:buFont typeface="StarSymbol"/>
              <a:buChar char=""/>
            </a:pPr>
            <a:r>
              <a:rPr lang="es-ES" sz="2000">
                <a:latin typeface="Arial"/>
              </a:rPr>
              <a:t>Cuarto nivel del esquema</a:t>
            </a:r>
            <a:endParaRPr/>
          </a:p>
          <a:p>
            <a:pPr lvl="4">
              <a:buSzPct val="45000"/>
              <a:buFont typeface="StarSymbol"/>
              <a:buChar char=""/>
            </a:pPr>
            <a:r>
              <a:rPr lang="es-ES" sz="2000">
                <a:latin typeface="Arial"/>
              </a:rPr>
              <a:t>Quinto nivel del esquema</a:t>
            </a:r>
            <a:endParaRPr/>
          </a:p>
          <a:p>
            <a:pPr lvl="5">
              <a:buSzPct val="45000"/>
              <a:buFont typeface="StarSymbol"/>
              <a:buChar char=""/>
            </a:pPr>
            <a:r>
              <a:rPr lang="es-ES" sz="2000">
                <a:latin typeface="Arial"/>
              </a:rPr>
              <a:t>Sexto nivel del esquema</a:t>
            </a:r>
            <a:endParaRPr/>
          </a:p>
          <a:p>
            <a:pPr lvl="6">
              <a:buSzPct val="45000"/>
              <a:buFont typeface="StarSymbol"/>
              <a:buChar char=""/>
            </a:pPr>
            <a:r>
              <a:rPr lang="es-ES" sz="2000">
                <a:latin typeface="Arial"/>
              </a:rPr>
              <a:t>Séptimo nivel del esquema</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ws109.juntadeandalucia.es/vea-web/?rpa=25089"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CustomShape 1"/>
          <p:cNvSpPr/>
          <p:nvPr/>
        </p:nvSpPr>
        <p:spPr>
          <a:xfrm>
            <a:off x="360000" y="1224000"/>
            <a:ext cx="6550920" cy="15109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lstStyle/>
          <a:p>
            <a:r>
              <a:rPr lang="es-ES" sz="4000" b="1" strike="noStrike" dirty="0">
                <a:solidFill>
                  <a:srgbClr val="2B2B2B"/>
                </a:solidFill>
                <a:latin typeface="Source Sans Pro"/>
                <a:ea typeface="Source Sans Pro"/>
              </a:rPr>
              <a:t>Incentivos dirigidos a impulsar la recuperación y generación del empleo estable en Andalucía</a:t>
            </a:r>
            <a:endParaRPr sz="4000" dirty="0"/>
          </a:p>
        </p:txBody>
      </p:sp>
      <p:sp>
        <p:nvSpPr>
          <p:cNvPr id="75" name="CustomShape 2"/>
          <p:cNvSpPr/>
          <p:nvPr/>
        </p:nvSpPr>
        <p:spPr>
          <a:xfrm>
            <a:off x="504000" y="2880000"/>
            <a:ext cx="2521800" cy="4111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lstStyle/>
          <a:p>
            <a:pPr>
              <a:lnSpc>
                <a:spcPct val="110000"/>
              </a:lnSpc>
            </a:pPr>
            <a:endParaRPr dirty="0"/>
          </a:p>
        </p:txBody>
      </p:sp>
      <p:sp>
        <p:nvSpPr>
          <p:cNvPr id="77" name="CustomShape 4"/>
          <p:cNvSpPr/>
          <p:nvPr/>
        </p:nvSpPr>
        <p:spPr>
          <a:xfrm rot="10800000" flipH="1">
            <a:off x="23375520" y="31034880"/>
            <a:ext cx="3556800" cy="5173920"/>
          </a:xfrm>
          <a:custGeom>
            <a:avLst/>
            <a:gdLst/>
            <a:ahLst/>
            <a:cxnLst/>
            <a:rect l="0" t="0" r="r" b="b"/>
            <a:pathLst>
              <a:path w="7781418" h="6901549">
                <a:moveTo>
                  <a:pt x="7777831" y="0"/>
                </a:moveTo>
                <a:cubicBezTo>
                  <a:pt x="7781417" y="2308042"/>
                  <a:pt x="7774244" y="4593506"/>
                  <a:pt x="7777830" y="6901548"/>
                </a:cubicBezTo>
                <a:lnTo>
                  <a:pt x="0" y="6901548"/>
                </a:lnTo>
                <a:lnTo>
                  <a:pt x="4961585" y="29844"/>
                </a:lnTo>
              </a:path>
            </a:pathLst>
          </a:custGeom>
          <a:solidFill>
            <a:srgbClr val="64A83F"/>
          </a:solidFill>
          <a:ln>
            <a:noFill/>
          </a:ln>
        </p:spPr>
        <p:style>
          <a:lnRef idx="0">
            <a:scrgbClr r="0" g="0" b="0"/>
          </a:lnRef>
          <a:fillRef idx="0">
            <a:scrgbClr r="0" g="0" b="0"/>
          </a:fillRef>
          <a:effectRef idx="0">
            <a:scrgbClr r="0" g="0" b="0"/>
          </a:effectRef>
          <a:fontRef idx="minor"/>
        </p:style>
      </p:sp>
      <p:sp>
        <p:nvSpPr>
          <p:cNvPr id="78" name="CustomShape 5"/>
          <p:cNvSpPr/>
          <p:nvPr/>
        </p:nvSpPr>
        <p:spPr>
          <a:xfrm>
            <a:off x="5972760" y="-16200"/>
            <a:ext cx="3167640" cy="5173920"/>
          </a:xfrm>
          <a:custGeom>
            <a:avLst/>
            <a:gdLst/>
            <a:ahLst/>
            <a:cxnLst/>
            <a:rect l="0" t="0" r="r" b="b"/>
            <a:pathLst>
              <a:path w="7781418" h="6901549">
                <a:moveTo>
                  <a:pt x="7777831" y="0"/>
                </a:moveTo>
                <a:cubicBezTo>
                  <a:pt x="7781417" y="2308042"/>
                  <a:pt x="7774244" y="4593506"/>
                  <a:pt x="7777830" y="6901548"/>
                </a:cubicBezTo>
                <a:lnTo>
                  <a:pt x="0" y="6901548"/>
                </a:lnTo>
                <a:lnTo>
                  <a:pt x="4961585" y="29844"/>
                </a:lnTo>
              </a:path>
            </a:pathLst>
          </a:custGeom>
          <a:solidFill>
            <a:srgbClr val="18903D"/>
          </a:solidFill>
          <a:ln>
            <a:noFill/>
          </a:ln>
        </p:spPr>
        <p:style>
          <a:lnRef idx="0">
            <a:scrgbClr r="0" g="0" b="0"/>
          </a:lnRef>
          <a:fillRef idx="0">
            <a:scrgbClr r="0" g="0" b="0"/>
          </a:fillRef>
          <a:effectRef idx="0">
            <a:scrgbClr r="0" g="0" b="0"/>
          </a:effectRef>
          <a:fontRef idx="minor"/>
        </p:style>
      </p:sp>
      <p:pic>
        <p:nvPicPr>
          <p:cNvPr id="79" name="Google Shape;67;p14"/>
          <p:cNvPicPr/>
          <p:nvPr/>
        </p:nvPicPr>
        <p:blipFill>
          <a:blip r:embed="rId2"/>
          <a:stretch/>
        </p:blipFill>
        <p:spPr>
          <a:xfrm>
            <a:off x="7416000" y="3672000"/>
            <a:ext cx="1438200" cy="1431000"/>
          </a:xfrm>
          <a:prstGeom prst="rect">
            <a:avLst/>
          </a:prstGeom>
          <a:ln>
            <a:noFill/>
          </a:ln>
        </p:spPr>
      </p:pic>
      <p:sp>
        <p:nvSpPr>
          <p:cNvPr id="80" name="CustomShape 6"/>
          <p:cNvSpPr/>
          <p:nvPr/>
        </p:nvSpPr>
        <p:spPr>
          <a:xfrm>
            <a:off x="648000" y="4104000"/>
            <a:ext cx="4894920" cy="21492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lstStyle/>
          <a:p>
            <a:r>
              <a:rPr lang="es-ES" b="1" strike="noStrike" dirty="0">
                <a:solidFill>
                  <a:srgbClr val="2B2B2B"/>
                </a:solidFill>
                <a:latin typeface="Source Sans Pro"/>
                <a:ea typeface="Source Sans Pro"/>
              </a:rPr>
              <a:t>Dirección General de Incentivos a la Contratación y Competitividad Empresarial </a:t>
            </a:r>
          </a:p>
          <a:p>
            <a:r>
              <a:rPr lang="es-ES" sz="1300" b="1" strike="noStrike" dirty="0">
                <a:solidFill>
                  <a:srgbClr val="2B2B2B"/>
                </a:solidFill>
                <a:latin typeface="Source Sans Pro"/>
                <a:ea typeface="Source Sans Pro"/>
              </a:rPr>
              <a:t> </a:t>
            </a:r>
            <a:endParaRPr dirty="0"/>
          </a:p>
        </p:txBody>
      </p:sp>
      <p:pic>
        <p:nvPicPr>
          <p:cNvPr id="3" name="Imagen 2">
            <a:extLst>
              <a:ext uri="{FF2B5EF4-FFF2-40B4-BE49-F238E27FC236}">
                <a16:creationId xmlns:a16="http://schemas.microsoft.com/office/drawing/2014/main" id="{6B928E34-22A3-4A79-9252-9D7CC9F84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573" y="3672001"/>
            <a:ext cx="2575827" cy="147149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24" name="CustomShape 4"/>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25" name="CustomShape 5"/>
          <p:cNvSpPr/>
          <p:nvPr/>
        </p:nvSpPr>
        <p:spPr>
          <a:xfrm flipH="1">
            <a:off x="630720" y="585720"/>
            <a:ext cx="8080560" cy="349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3200" b="1" dirty="0">
                <a:solidFill>
                  <a:srgbClr val="009933"/>
                </a:solidFill>
                <a:latin typeface="NewsGotT"/>
                <a:ea typeface="Source Sans Pro"/>
              </a:rPr>
              <a:t>7.- Cuantía de la subvención </a:t>
            </a:r>
            <a:endParaRPr sz="3200" b="1" dirty="0">
              <a:solidFill>
                <a:srgbClr val="009933"/>
              </a:solidFill>
              <a:latin typeface="NewsGotT"/>
              <a:ea typeface="Source Sans Pro"/>
            </a:endParaRPr>
          </a:p>
          <a:p>
            <a:pPr>
              <a:lnSpc>
                <a:spcPct val="100000"/>
              </a:lnSpc>
            </a:pPr>
            <a:endParaRPr dirty="0"/>
          </a:p>
        </p:txBody>
      </p:sp>
      <p:sp>
        <p:nvSpPr>
          <p:cNvPr id="126" name="CustomShape 6"/>
          <p:cNvSpPr/>
          <p:nvPr/>
        </p:nvSpPr>
        <p:spPr>
          <a:xfrm flipH="1">
            <a:off x="359280" y="1080000"/>
            <a:ext cx="84236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endParaRPr dirty="0"/>
          </a:p>
          <a:p>
            <a:pPr algn="just">
              <a:lnSpc>
                <a:spcPct val="115000"/>
              </a:lnSpc>
            </a:pPr>
            <a:r>
              <a:rPr lang="es-ES" sz="1200" strike="noStrike" dirty="0">
                <a:solidFill>
                  <a:srgbClr val="808080"/>
                </a:solidFill>
                <a:latin typeface="NewsGotT"/>
                <a:ea typeface="DejaVu Sans"/>
              </a:rPr>
              <a:t>La cuantía del incentivo depende del colectivo de personas a contratar, del tipo de contrato, así como de la jornada: </a:t>
            </a:r>
            <a:r>
              <a:rPr lang="es-ES" sz="1200" strike="noStrike" dirty="0">
                <a:solidFill>
                  <a:srgbClr val="000000"/>
                </a:solidFill>
                <a:latin typeface="NewsGotT"/>
                <a:ea typeface="DejaVu Sans"/>
              </a:rPr>
              <a:t> </a:t>
            </a:r>
            <a:endParaRPr dirty="0"/>
          </a:p>
          <a:p>
            <a:pPr algn="just">
              <a:lnSpc>
                <a:spcPct val="115000"/>
              </a:lnSpc>
            </a:pPr>
            <a:endParaRPr dirty="0"/>
          </a:p>
          <a:p>
            <a:pPr algn="just">
              <a:lnSpc>
                <a:spcPct val="115000"/>
              </a:lnSpc>
            </a:pPr>
            <a:endParaRPr dirty="0"/>
          </a:p>
          <a:p>
            <a:pPr algn="just">
              <a:lnSpc>
                <a:spcPct val="115000"/>
              </a:lnSpc>
            </a:pPr>
            <a:endParaRPr dirty="0"/>
          </a:p>
          <a:p>
            <a:pPr algn="just">
              <a:lnSpc>
                <a:spcPct val="115000"/>
              </a:lnSpc>
            </a:pPr>
            <a:endParaRPr dirty="0"/>
          </a:p>
        </p:txBody>
      </p:sp>
      <p:sp>
        <p:nvSpPr>
          <p:cNvPr id="127" name="CustomShape 7"/>
          <p:cNvSpPr/>
          <p:nvPr/>
        </p:nvSpPr>
        <p:spPr>
          <a:xfrm flipH="1">
            <a:off x="431280" y="3744000"/>
            <a:ext cx="6191640" cy="95559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dirty="0"/>
          </a:p>
          <a:p>
            <a:pPr algn="just">
              <a:lnSpc>
                <a:spcPct val="115000"/>
              </a:lnSpc>
            </a:pPr>
            <a:endParaRPr dirty="0"/>
          </a:p>
          <a:p>
            <a:pPr algn="just">
              <a:lnSpc>
                <a:spcPct val="115000"/>
              </a:lnSpc>
            </a:pPr>
            <a:endParaRPr dirty="0"/>
          </a:p>
          <a:p>
            <a:pPr algn="just">
              <a:lnSpc>
                <a:spcPct val="115000"/>
              </a:lnSpc>
            </a:pPr>
            <a:endParaRPr dirty="0"/>
          </a:p>
          <a:p>
            <a:pPr algn="just">
              <a:lnSpc>
                <a:spcPct val="115000"/>
              </a:lnSpc>
            </a:pPr>
            <a:endParaRPr dirty="0"/>
          </a:p>
        </p:txBody>
      </p:sp>
      <p:pic>
        <p:nvPicPr>
          <p:cNvPr id="2" name="Imagen 1">
            <a:extLst>
              <a:ext uri="{FF2B5EF4-FFF2-40B4-BE49-F238E27FC236}">
                <a16:creationId xmlns:a16="http://schemas.microsoft.com/office/drawing/2014/main" id="{867FD0A4-F033-45C8-ADB3-DF42CE8B9DF4}"/>
              </a:ext>
            </a:extLst>
          </p:cNvPr>
          <p:cNvPicPr>
            <a:picLocks noChangeAspect="1"/>
          </p:cNvPicPr>
          <p:nvPr/>
        </p:nvPicPr>
        <p:blipFill>
          <a:blip r:embed="rId2"/>
          <a:stretch>
            <a:fillRect/>
          </a:stretch>
        </p:blipFill>
        <p:spPr>
          <a:xfrm>
            <a:off x="359280" y="1728000"/>
            <a:ext cx="8098920" cy="291474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flipH="1">
            <a:off x="647280" y="219740"/>
            <a:ext cx="5724360" cy="42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400" b="1" dirty="0">
                <a:solidFill>
                  <a:srgbClr val="009933"/>
                </a:solidFill>
                <a:latin typeface="NewsGotT"/>
                <a:ea typeface="Source Sans Pro"/>
              </a:rPr>
              <a:t>8.- Dotación presupuestaria y Financiación</a:t>
            </a:r>
            <a:endParaRPr sz="2400" dirty="0"/>
          </a:p>
        </p:txBody>
      </p:sp>
      <p:sp>
        <p:nvSpPr>
          <p:cNvPr id="90" name="CustomShape 2"/>
          <p:cNvSpPr/>
          <p:nvPr/>
        </p:nvSpPr>
        <p:spPr>
          <a:xfrm flipH="1">
            <a:off x="3317200" y="822251"/>
            <a:ext cx="5315957" cy="3436049"/>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000" strike="noStrike" dirty="0">
                <a:latin typeface="NewsGotT"/>
                <a:ea typeface="Source Sans Pro"/>
              </a:rPr>
              <a:t>La convocatoria para este ejercicio 2022 contará con la cantidad total de </a:t>
            </a:r>
            <a:r>
              <a:rPr lang="es-ES" sz="2000" strike="noStrike" dirty="0">
                <a:latin typeface="NewsGotT"/>
                <a:ea typeface="NewsGotT"/>
              </a:rPr>
              <a:t>170.</a:t>
            </a:r>
            <a:r>
              <a:rPr lang="es-ES" sz="2000" dirty="0">
                <a:latin typeface="NewsGotT"/>
                <a:ea typeface="NewsGotT"/>
              </a:rPr>
              <a:t>000</a:t>
            </a:r>
            <a:r>
              <a:rPr lang="es-ES" sz="2000" strike="noStrike" dirty="0">
                <a:latin typeface="NewsGotT"/>
                <a:ea typeface="NewsGotT"/>
              </a:rPr>
              <a:t>.000 de euros, que se financiarán con fondos de Transferencias Finalistas del Estado del Servicio 18 de los cuales: </a:t>
            </a:r>
            <a:endParaRPr lang="es-ES" sz="2000" dirty="0"/>
          </a:p>
          <a:p>
            <a:pPr algn="just">
              <a:lnSpc>
                <a:spcPct val="100000"/>
              </a:lnSpc>
            </a:pPr>
            <a:r>
              <a:rPr lang="es-ES" sz="2000" strike="noStrike" dirty="0">
                <a:latin typeface="NewsGotT"/>
                <a:ea typeface="Source Sans Pro"/>
              </a:rPr>
              <a:t>        </a:t>
            </a:r>
          </a:p>
          <a:p>
            <a:pPr algn="just">
              <a:lnSpc>
                <a:spcPct val="100000"/>
              </a:lnSpc>
            </a:pPr>
            <a:r>
              <a:rPr lang="es-ES" sz="2000" dirty="0">
                <a:latin typeface="NewsGotT"/>
                <a:ea typeface="Source Sans Pro"/>
              </a:rPr>
              <a:t> - </a:t>
            </a:r>
            <a:r>
              <a:rPr lang="es-ES" sz="2000" strike="noStrike" dirty="0">
                <a:latin typeface="NewsGotT"/>
                <a:ea typeface="Source Sans Pro"/>
              </a:rPr>
              <a:t>100.000.000€  del </a:t>
            </a:r>
            <a:r>
              <a:rPr lang="es-ES" sz="2000" u="sng" strike="noStrike" dirty="0">
                <a:latin typeface="NewsGotT"/>
                <a:ea typeface="Source Sans Pro"/>
              </a:rPr>
              <a:t>Plan Integral de Empleo de Andalucía 2021 y 2022</a:t>
            </a:r>
            <a:r>
              <a:rPr lang="es-ES" sz="2000" strike="noStrike" dirty="0">
                <a:latin typeface="NewsGotT"/>
                <a:ea typeface="Source Sans Pro"/>
              </a:rPr>
              <a:t>   (Convenios firmado con el SEPE)</a:t>
            </a:r>
            <a:endParaRPr lang="es-ES" sz="2000" dirty="0"/>
          </a:p>
          <a:p>
            <a:pPr algn="just">
              <a:lnSpc>
                <a:spcPct val="100000"/>
              </a:lnSpc>
            </a:pPr>
            <a:r>
              <a:rPr lang="es-ES" sz="2000" strike="noStrike" dirty="0">
                <a:latin typeface="NewsGotT"/>
                <a:ea typeface="Source Sans Pro"/>
              </a:rPr>
              <a:t>              </a:t>
            </a:r>
          </a:p>
          <a:p>
            <a:pPr algn="just">
              <a:lnSpc>
                <a:spcPct val="100000"/>
              </a:lnSpc>
            </a:pPr>
            <a:r>
              <a:rPr lang="es-ES" sz="2000" dirty="0">
                <a:latin typeface="NewsGotT"/>
                <a:ea typeface="Source Sans Pro"/>
              </a:rPr>
              <a:t> -</a:t>
            </a:r>
            <a:r>
              <a:rPr lang="es-ES" sz="2000" strike="noStrike" dirty="0">
                <a:latin typeface="NewsGotT"/>
                <a:ea typeface="Source Sans Pro"/>
              </a:rPr>
              <a:t> 70.000.000 € de la C</a:t>
            </a:r>
            <a:r>
              <a:rPr lang="es-ES" sz="2000" u="sng" strike="noStrike" dirty="0">
                <a:latin typeface="NewsGotT"/>
                <a:ea typeface="Source Sans Pro"/>
              </a:rPr>
              <a:t>onferencia Sectorial.</a:t>
            </a:r>
            <a:endParaRPr sz="2000" dirty="0"/>
          </a:p>
          <a:p>
            <a:pPr>
              <a:lnSpc>
                <a:spcPct val="115000"/>
              </a:lnSpc>
            </a:pPr>
            <a:endParaRPr dirty="0"/>
          </a:p>
          <a:p>
            <a:pPr>
              <a:lnSpc>
                <a:spcPct val="115000"/>
              </a:lnSpc>
            </a:pPr>
            <a:endParaRPr dirty="0"/>
          </a:p>
          <a:p>
            <a:pPr>
              <a:lnSpc>
                <a:spcPct val="115000"/>
              </a:lnSpc>
            </a:pPr>
            <a:endParaRPr dirty="0"/>
          </a:p>
        </p:txBody>
      </p:sp>
      <p:sp>
        <p:nvSpPr>
          <p:cNvPr id="91" name="CustomShape 3"/>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92" name="CustomShape 4"/>
          <p:cNvSpPr/>
          <p:nvPr/>
        </p:nvSpPr>
        <p:spPr>
          <a:xfrm>
            <a:off x="685800" y="500760"/>
            <a:ext cx="1944720" cy="360"/>
          </a:xfrm>
          <a:custGeom>
            <a:avLst/>
            <a:gdLst/>
            <a:ahLst/>
            <a:cxnLst/>
            <a:rect l="0" t="0" r="r" b="b"/>
            <a:pathLst>
              <a:path w="21601" h="21601">
                <a:moveTo>
                  <a:pt x="0" y="0"/>
                </a:moveTo>
                <a:lnTo>
                  <a:pt x="21600" y="21600"/>
                </a:lnTo>
              </a:path>
            </a:pathLst>
          </a:custGeom>
          <a:noFill/>
          <a:ln w="9360">
            <a:solidFill>
              <a:srgbClr val="D9D9D9"/>
            </a:solidFill>
            <a:round/>
          </a:ln>
        </p:spPr>
        <p:style>
          <a:lnRef idx="0">
            <a:scrgbClr r="0" g="0" b="0"/>
          </a:lnRef>
          <a:fillRef idx="0">
            <a:scrgbClr r="0" g="0" b="0"/>
          </a:fillRef>
          <a:effectRef idx="0">
            <a:scrgbClr r="0" g="0" b="0"/>
          </a:effectRef>
          <a:fontRef idx="minor"/>
        </p:style>
      </p:sp>
      <p:sp>
        <p:nvSpPr>
          <p:cNvPr id="93" name="CustomShape 5"/>
          <p:cNvSpPr/>
          <p:nvPr/>
        </p:nvSpPr>
        <p:spPr>
          <a:xfrm>
            <a:off x="685800" y="334080"/>
            <a:ext cx="446040" cy="42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900" strike="noStrike">
                <a:solidFill>
                  <a:srgbClr val="D9D9D9"/>
                </a:solidFill>
                <a:latin typeface="Source Sans Pro"/>
                <a:ea typeface="Source Sans Pro"/>
              </a:rPr>
              <a:t>2</a:t>
            </a:r>
            <a:endParaRPr/>
          </a:p>
        </p:txBody>
      </p:sp>
      <p:sp>
        <p:nvSpPr>
          <p:cNvPr id="94" name="CustomShape 6"/>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pic>
        <p:nvPicPr>
          <p:cNvPr id="3" name="Imagen 2">
            <a:extLst>
              <a:ext uri="{FF2B5EF4-FFF2-40B4-BE49-F238E27FC236}">
                <a16:creationId xmlns:a16="http://schemas.microsoft.com/office/drawing/2014/main" id="{4372B58D-A962-4A79-B00A-1296890540C4}"/>
              </a:ext>
            </a:extLst>
          </p:cNvPr>
          <p:cNvPicPr>
            <a:picLocks noChangeAspect="1"/>
          </p:cNvPicPr>
          <p:nvPr/>
        </p:nvPicPr>
        <p:blipFill>
          <a:blip r:embed="rId2"/>
          <a:stretch>
            <a:fillRect/>
          </a:stretch>
        </p:blipFill>
        <p:spPr>
          <a:xfrm>
            <a:off x="647280" y="1691641"/>
            <a:ext cx="2436317" cy="222137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flipH="1">
            <a:off x="647280" y="276841"/>
            <a:ext cx="5724360" cy="36820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800" b="1" dirty="0">
                <a:solidFill>
                  <a:srgbClr val="009933"/>
                </a:solidFill>
                <a:latin typeface="NewsGotT"/>
                <a:ea typeface="Source Sans Pro"/>
              </a:rPr>
              <a:t>9.- Distribución Provincial.</a:t>
            </a:r>
            <a:endParaRPr sz="2800" dirty="0"/>
          </a:p>
        </p:txBody>
      </p:sp>
      <p:sp>
        <p:nvSpPr>
          <p:cNvPr id="90" name="CustomShape 2"/>
          <p:cNvSpPr/>
          <p:nvPr/>
        </p:nvSpPr>
        <p:spPr>
          <a:xfrm flipH="1">
            <a:off x="3317201" y="1528740"/>
            <a:ext cx="5315957" cy="2729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dirty="0"/>
          </a:p>
          <a:p>
            <a:pPr>
              <a:lnSpc>
                <a:spcPct val="115000"/>
              </a:lnSpc>
            </a:pPr>
            <a:endParaRPr dirty="0"/>
          </a:p>
          <a:p>
            <a:pPr>
              <a:lnSpc>
                <a:spcPct val="115000"/>
              </a:lnSpc>
            </a:pPr>
            <a:endParaRPr dirty="0"/>
          </a:p>
          <a:p>
            <a:pPr>
              <a:lnSpc>
                <a:spcPct val="115000"/>
              </a:lnSpc>
            </a:pPr>
            <a:endParaRPr dirty="0"/>
          </a:p>
        </p:txBody>
      </p:sp>
      <p:sp>
        <p:nvSpPr>
          <p:cNvPr id="91" name="CustomShape 3"/>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92" name="CustomShape 4"/>
          <p:cNvSpPr/>
          <p:nvPr/>
        </p:nvSpPr>
        <p:spPr>
          <a:xfrm>
            <a:off x="685800" y="500760"/>
            <a:ext cx="1944720" cy="360"/>
          </a:xfrm>
          <a:custGeom>
            <a:avLst/>
            <a:gdLst/>
            <a:ahLst/>
            <a:cxnLst/>
            <a:rect l="0" t="0" r="r" b="b"/>
            <a:pathLst>
              <a:path w="21601" h="21601">
                <a:moveTo>
                  <a:pt x="0" y="0"/>
                </a:moveTo>
                <a:lnTo>
                  <a:pt x="21600" y="21600"/>
                </a:lnTo>
              </a:path>
            </a:pathLst>
          </a:custGeom>
          <a:noFill/>
          <a:ln w="9360">
            <a:solidFill>
              <a:srgbClr val="D9D9D9"/>
            </a:solidFill>
            <a:round/>
          </a:ln>
        </p:spPr>
        <p:style>
          <a:lnRef idx="0">
            <a:scrgbClr r="0" g="0" b="0"/>
          </a:lnRef>
          <a:fillRef idx="0">
            <a:scrgbClr r="0" g="0" b="0"/>
          </a:fillRef>
          <a:effectRef idx="0">
            <a:scrgbClr r="0" g="0" b="0"/>
          </a:effectRef>
          <a:fontRef idx="minor"/>
        </p:style>
      </p:sp>
      <p:sp>
        <p:nvSpPr>
          <p:cNvPr id="93" name="CustomShape 5"/>
          <p:cNvSpPr/>
          <p:nvPr/>
        </p:nvSpPr>
        <p:spPr>
          <a:xfrm>
            <a:off x="685800" y="334080"/>
            <a:ext cx="446040" cy="42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900" strike="noStrike">
                <a:solidFill>
                  <a:srgbClr val="D9D9D9"/>
                </a:solidFill>
                <a:latin typeface="Source Sans Pro"/>
                <a:ea typeface="Source Sans Pro"/>
              </a:rPr>
              <a:t>2</a:t>
            </a:r>
            <a:endParaRPr/>
          </a:p>
        </p:txBody>
      </p:sp>
      <p:sp>
        <p:nvSpPr>
          <p:cNvPr id="94" name="CustomShape 6"/>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pic>
        <p:nvPicPr>
          <p:cNvPr id="3" name="Imagen 2">
            <a:extLst>
              <a:ext uri="{FF2B5EF4-FFF2-40B4-BE49-F238E27FC236}">
                <a16:creationId xmlns:a16="http://schemas.microsoft.com/office/drawing/2014/main" id="{4372B58D-A962-4A79-B00A-1296890540C4}"/>
              </a:ext>
            </a:extLst>
          </p:cNvPr>
          <p:cNvPicPr>
            <a:picLocks noChangeAspect="1"/>
          </p:cNvPicPr>
          <p:nvPr/>
        </p:nvPicPr>
        <p:blipFill>
          <a:blip r:embed="rId2"/>
          <a:stretch>
            <a:fillRect/>
          </a:stretch>
        </p:blipFill>
        <p:spPr>
          <a:xfrm>
            <a:off x="647280" y="1691641"/>
            <a:ext cx="2436317" cy="2221376"/>
          </a:xfrm>
          <a:prstGeom prst="rect">
            <a:avLst/>
          </a:prstGeom>
        </p:spPr>
      </p:pic>
      <p:sp>
        <p:nvSpPr>
          <p:cNvPr id="2" name="Rectángulo 1">
            <a:extLst>
              <a:ext uri="{FF2B5EF4-FFF2-40B4-BE49-F238E27FC236}">
                <a16:creationId xmlns:a16="http://schemas.microsoft.com/office/drawing/2014/main" id="{117EF11A-CDA8-4E7A-8FE6-22A3304AB957}"/>
              </a:ext>
            </a:extLst>
          </p:cNvPr>
          <p:cNvSpPr/>
          <p:nvPr/>
        </p:nvSpPr>
        <p:spPr>
          <a:xfrm>
            <a:off x="3820633" y="-382905"/>
            <a:ext cx="4323906" cy="3785652"/>
          </a:xfrm>
          <a:prstGeom prst="rect">
            <a:avLst/>
          </a:prstGeom>
        </p:spPr>
        <p:txBody>
          <a:bodyPr wrap="square">
            <a:spAutoFit/>
          </a:bodyPr>
          <a:lstStyle/>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pPr algn="just"/>
            <a:r>
              <a:rPr lang="es-ES" sz="1600" dirty="0">
                <a:latin typeface="NewsGotT" pitchFamily="2" charset="0"/>
              </a:rPr>
              <a:t>Distribución provincial de los créditos con arreglo al número de cuentas de cotización de cada provincia, y el porcentaje que representa en cada provincia la población objetivo de las subvenciones, tomando como referencia las contrataciones indefinidas</a:t>
            </a:r>
          </a:p>
          <a:p>
            <a:pPr algn="just"/>
            <a:r>
              <a:rPr lang="es-ES" sz="1600" dirty="0">
                <a:latin typeface="NewsGotT" pitchFamily="2" charset="0"/>
              </a:rPr>
              <a:t>y de fijos discontinuos registradas entre el 1 de abril y 31 de agosto de 2022</a:t>
            </a:r>
          </a:p>
        </p:txBody>
      </p:sp>
      <p:pic>
        <p:nvPicPr>
          <p:cNvPr id="4" name="Imagen 3">
            <a:extLst>
              <a:ext uri="{FF2B5EF4-FFF2-40B4-BE49-F238E27FC236}">
                <a16:creationId xmlns:a16="http://schemas.microsoft.com/office/drawing/2014/main" id="{682F1328-614D-4D54-8CCF-04C3B63CB030}"/>
              </a:ext>
            </a:extLst>
          </p:cNvPr>
          <p:cNvPicPr>
            <a:picLocks noChangeAspect="1"/>
          </p:cNvPicPr>
          <p:nvPr/>
        </p:nvPicPr>
        <p:blipFill>
          <a:blip r:embed="rId3"/>
          <a:stretch>
            <a:fillRect/>
          </a:stretch>
        </p:blipFill>
        <p:spPr>
          <a:xfrm>
            <a:off x="510842" y="1528740"/>
            <a:ext cx="2781300" cy="2092739"/>
          </a:xfrm>
          <a:prstGeom prst="rect">
            <a:avLst/>
          </a:prstGeom>
        </p:spPr>
      </p:pic>
    </p:spTree>
    <p:extLst>
      <p:ext uri="{BB962C8B-B14F-4D97-AF65-F5344CB8AC3E}">
        <p14:creationId xmlns:p14="http://schemas.microsoft.com/office/powerpoint/2010/main" val="38740726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510364"/>
            <a:ext cx="8229240" cy="630864"/>
          </a:xfrm>
        </p:spPr>
        <p:txBody>
          <a:bodyPr/>
          <a:lstStyle/>
          <a:p>
            <a:pPr algn="just">
              <a:lnSpc>
                <a:spcPct val="115000"/>
              </a:lnSpc>
            </a:pPr>
            <a:r>
              <a:rPr lang="es-ES" sz="2400" b="1" dirty="0">
                <a:solidFill>
                  <a:srgbClr val="009933"/>
                </a:solidFill>
                <a:latin typeface="NewsGotT"/>
                <a:ea typeface="Source Sans Pro"/>
                <a:cs typeface="+mn-cs"/>
              </a:rPr>
              <a:t>10.- </a:t>
            </a:r>
            <a:r>
              <a:rPr lang="es-ES" sz="2400" b="1" dirty="0" err="1">
                <a:solidFill>
                  <a:srgbClr val="009933"/>
                </a:solidFill>
                <a:latin typeface="NewsGotT"/>
                <a:ea typeface="Source Sans Pro"/>
                <a:cs typeface="+mn-cs"/>
              </a:rPr>
              <a:t>Obligacion</a:t>
            </a:r>
            <a:r>
              <a:rPr lang="es-ES" sz="2400" b="1" dirty="0">
                <a:solidFill>
                  <a:srgbClr val="009933"/>
                </a:solidFill>
                <a:latin typeface="NewsGotT"/>
                <a:ea typeface="Source Sans Pro"/>
                <a:cs typeface="+mn-cs"/>
              </a:rPr>
              <a:t> de mantenimiento del empleo</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457200" y="1141228"/>
            <a:ext cx="8229240" cy="3631005"/>
          </a:xfrm>
        </p:spPr>
        <p:txBody>
          <a:bodyPr/>
          <a:lstStyle/>
          <a:p>
            <a:pPr marL="342900" indent="-342900" algn="just">
              <a:buAutoNum type="alphaLcParenR"/>
            </a:pPr>
            <a:r>
              <a:rPr lang="es-ES" sz="1800" dirty="0"/>
              <a:t>El </a:t>
            </a:r>
            <a:r>
              <a:rPr lang="es-ES" sz="1800" b="1" dirty="0"/>
              <a:t>contrato laboral indefinido </a:t>
            </a:r>
            <a:r>
              <a:rPr lang="es-ES" sz="1800" dirty="0"/>
              <a:t>deberá mantenerse, en las mismas condiciones por un periodo </a:t>
            </a:r>
            <a:r>
              <a:rPr lang="es-ES" sz="1800" u="sng" dirty="0"/>
              <a:t>mínimo de doce meses </a:t>
            </a:r>
            <a:r>
              <a:rPr lang="es-ES" sz="1800" dirty="0"/>
              <a:t>ininterrumpidamente, a contar desde la fecha de inicio de la actividad laboral.</a:t>
            </a:r>
          </a:p>
          <a:p>
            <a:pPr marL="342900" indent="-342900" algn="just">
              <a:buAutoNum type="alphaLcParenR"/>
            </a:pPr>
            <a:endParaRPr lang="es-ES" sz="1800" dirty="0"/>
          </a:p>
          <a:p>
            <a:pPr algn="just"/>
            <a:r>
              <a:rPr lang="es-ES" sz="1800" dirty="0"/>
              <a:t>b) El </a:t>
            </a:r>
            <a:r>
              <a:rPr lang="es-ES" sz="1800" b="1" dirty="0"/>
              <a:t>contrato laboral fijo-discontinuo </a:t>
            </a:r>
            <a:r>
              <a:rPr lang="es-ES" sz="1800" dirty="0"/>
              <a:t>se mantendrá al menos en las mismas condiciones. El tiempo de servicios prestados en el año siguiente al de la contratación, deberá ser el </a:t>
            </a:r>
            <a:r>
              <a:rPr lang="es-ES" sz="1800" u="sng" dirty="0"/>
              <a:t>mismo o superior </a:t>
            </a:r>
            <a:r>
              <a:rPr lang="es-ES" sz="1800" dirty="0"/>
              <a:t>al prestado en el año de la contratación.</a:t>
            </a:r>
          </a:p>
          <a:p>
            <a:pPr algn="just"/>
            <a:endParaRPr lang="es-ES" sz="1800" dirty="0"/>
          </a:p>
          <a:p>
            <a:pPr algn="just"/>
            <a:r>
              <a:rPr lang="es-ES" sz="1800" dirty="0"/>
              <a:t>c) Cuando el contrato incentivado sea un </a:t>
            </a:r>
            <a:r>
              <a:rPr lang="es-ES" sz="1800" b="1" u="sng" dirty="0"/>
              <a:t>contrato a jornada parcial</a:t>
            </a:r>
            <a:r>
              <a:rPr lang="es-ES" sz="1800" dirty="0"/>
              <a:t>, si durante los periodos establecidos a efectos del mantenimiento, se produjera la </a:t>
            </a:r>
            <a:r>
              <a:rPr lang="es-ES" sz="1800" b="1" dirty="0"/>
              <a:t>ampliación de la jornada laboral, esta modificación no se considerará un incumplimiento ni causa de reintegro</a:t>
            </a:r>
            <a:r>
              <a:rPr lang="es-ES" sz="1800" dirty="0"/>
              <a:t>.</a:t>
            </a:r>
          </a:p>
          <a:p>
            <a:endParaRPr lang="es-ES" sz="1400" dirty="0"/>
          </a:p>
        </p:txBody>
      </p:sp>
    </p:spTree>
    <p:extLst>
      <p:ext uri="{BB962C8B-B14F-4D97-AF65-F5344CB8AC3E}">
        <p14:creationId xmlns:p14="http://schemas.microsoft.com/office/powerpoint/2010/main" val="203923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371266"/>
            <a:ext cx="8229240" cy="523111"/>
          </a:xfrm>
        </p:spPr>
        <p:txBody>
          <a:bodyPr/>
          <a:lstStyle/>
          <a:p>
            <a:pPr algn="just">
              <a:lnSpc>
                <a:spcPct val="115000"/>
              </a:lnSpc>
            </a:pPr>
            <a:r>
              <a:rPr lang="es-ES" sz="2800" b="1" dirty="0">
                <a:solidFill>
                  <a:srgbClr val="009933"/>
                </a:solidFill>
                <a:latin typeface="NewsGotT"/>
                <a:ea typeface="Source Sans Pro"/>
                <a:cs typeface="+mn-cs"/>
              </a:rPr>
              <a:t>11.- Posibilidad de sustitución.</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457200" y="1027813"/>
            <a:ext cx="8229240" cy="3744421"/>
          </a:xfrm>
        </p:spPr>
        <p:txBody>
          <a:bodyPr/>
          <a:lstStyle/>
          <a:p>
            <a:pPr algn="just"/>
            <a:r>
              <a:rPr lang="es-ES" sz="2000" dirty="0">
                <a:latin typeface="NewsGotT" pitchFamily="2" charset="0"/>
              </a:rPr>
              <a:t>Por cese de la persona contratada por causas no imputables a la persona o entidad beneficiaria con anterioridad al periodo mínimo exigido para el mantenimiento del puesto de trabajo.</a:t>
            </a:r>
          </a:p>
          <a:p>
            <a:pPr algn="just"/>
            <a:endParaRPr lang="es-ES" sz="2000" dirty="0">
              <a:latin typeface="NewsGotT" pitchFamily="2" charset="0"/>
            </a:endParaRPr>
          </a:p>
          <a:p>
            <a:pPr algn="just"/>
            <a:r>
              <a:rPr lang="es-ES" sz="2000" b="1" dirty="0">
                <a:latin typeface="NewsGotT" pitchFamily="2" charset="0"/>
              </a:rPr>
              <a:t>Sustitución en el plazo máximo de un mes</a:t>
            </a:r>
            <a:r>
              <a:rPr lang="es-ES" sz="2000" dirty="0">
                <a:latin typeface="NewsGotT" pitchFamily="2" charset="0"/>
              </a:rPr>
              <a:t>. </a:t>
            </a:r>
          </a:p>
          <a:p>
            <a:pPr algn="just"/>
            <a:endParaRPr lang="es-ES" sz="2000" dirty="0">
              <a:latin typeface="NewsGotT" pitchFamily="2" charset="0"/>
            </a:endParaRPr>
          </a:p>
          <a:p>
            <a:pPr algn="just"/>
            <a:r>
              <a:rPr lang="es-ES" sz="2000" dirty="0">
                <a:latin typeface="NewsGotT" pitchFamily="2" charset="0"/>
              </a:rPr>
              <a:t>La baja y la sustitución se debe </a:t>
            </a:r>
            <a:r>
              <a:rPr lang="es-ES" sz="2000" b="1" dirty="0">
                <a:latin typeface="NewsGotT" pitchFamily="2" charset="0"/>
              </a:rPr>
              <a:t>comunicar en el plazo máximo de quince días </a:t>
            </a:r>
            <a:r>
              <a:rPr lang="es-ES" sz="2000" dirty="0">
                <a:latin typeface="NewsGotT" pitchFamily="2" charset="0"/>
              </a:rPr>
              <a:t>a contar desde la formalización del nuevo contrato, aportando la misma documentación que se exigió en su día para la solicitud de la subvención.</a:t>
            </a:r>
          </a:p>
          <a:p>
            <a:pPr algn="just"/>
            <a:endParaRPr lang="es-ES" sz="2000" dirty="0">
              <a:latin typeface="NewsGotT" pitchFamily="2" charset="0"/>
            </a:endParaRPr>
          </a:p>
          <a:p>
            <a:pPr algn="just"/>
            <a:r>
              <a:rPr lang="es-ES" sz="2000" dirty="0">
                <a:latin typeface="NewsGotT" pitchFamily="2" charset="0"/>
              </a:rPr>
              <a:t>El nuevo contrato deberá mantenerse, como mínimo, por el periodo restante hasta completar el periodo mínimo de mantenimiento exigido, y sin que ello genere derecho a un nuevo incentivo. </a:t>
            </a:r>
          </a:p>
          <a:p>
            <a:pPr algn="just"/>
            <a:r>
              <a:rPr lang="es-ES" sz="2000" dirty="0">
                <a:latin typeface="NewsGotT" pitchFamily="2" charset="0"/>
              </a:rPr>
              <a:t>.</a:t>
            </a:r>
            <a:endParaRPr lang="es-ES" sz="1600" dirty="0"/>
          </a:p>
          <a:p>
            <a:pPr algn="just"/>
            <a:endParaRPr lang="es-ES" sz="2000" dirty="0"/>
          </a:p>
        </p:txBody>
      </p:sp>
    </p:spTree>
    <p:extLst>
      <p:ext uri="{BB962C8B-B14F-4D97-AF65-F5344CB8AC3E}">
        <p14:creationId xmlns:p14="http://schemas.microsoft.com/office/powerpoint/2010/main" val="270814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510364"/>
            <a:ext cx="8229240" cy="630864"/>
          </a:xfrm>
        </p:spPr>
        <p:txBody>
          <a:bodyPr/>
          <a:lstStyle/>
          <a:p>
            <a:pPr algn="just">
              <a:lnSpc>
                <a:spcPct val="115000"/>
              </a:lnSpc>
            </a:pPr>
            <a:r>
              <a:rPr lang="es-ES" sz="2400" b="1" dirty="0">
                <a:solidFill>
                  <a:srgbClr val="009933"/>
                </a:solidFill>
                <a:latin typeface="NewsGotT"/>
                <a:ea typeface="Source Sans Pro"/>
                <a:cs typeface="+mn-cs"/>
              </a:rPr>
              <a:t>13.- Tramitación(I)</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457199" y="1261730"/>
            <a:ext cx="8353647" cy="3260651"/>
          </a:xfrm>
        </p:spPr>
        <p:txBody>
          <a:bodyPr/>
          <a:lstStyle/>
          <a:p>
            <a:pPr algn="just"/>
            <a:r>
              <a:rPr lang="es-ES" sz="1800" dirty="0">
                <a:latin typeface="NewsGotT" pitchFamily="2" charset="0"/>
              </a:rPr>
              <a:t>Presentación de las solicitudes desde el día siguiente a la publicación del extracto de la convocatoria en el Boletín Oficial de la Junta de Andalucía (3 de octubre de 2022) y hasta el 18 de noviembre de 2022.</a:t>
            </a:r>
          </a:p>
          <a:p>
            <a:endParaRPr lang="es-ES" sz="1800" dirty="0">
              <a:latin typeface="NewsGotT" pitchFamily="2" charset="0"/>
            </a:endParaRPr>
          </a:p>
          <a:p>
            <a:pPr algn="just"/>
            <a:r>
              <a:rPr lang="es-ES" sz="1800" dirty="0">
                <a:latin typeface="NewsGotT" pitchFamily="2" charset="0"/>
              </a:rPr>
              <a:t>Las solicitudes se dirigirán a las Delegaciones Territoriales de Empleo, Empresa y Trabajo Autónomo competentes por razón del territorio, y se presentarán exclusivamente de forma telemática a través del siguiente enlace</a:t>
            </a:r>
          </a:p>
          <a:p>
            <a:r>
              <a:rPr lang="es-ES" sz="1800" dirty="0">
                <a:latin typeface="NewsGotT" pitchFamily="2" charset="0"/>
                <a:hlinkClick r:id="rId2"/>
              </a:rPr>
              <a:t>https://ws109.juntadeandalucia.es/vea-web/?rpa=25089</a:t>
            </a:r>
            <a:endParaRPr lang="es-ES" sz="1800" dirty="0">
              <a:latin typeface="NewsGotT" pitchFamily="2" charset="0"/>
            </a:endParaRPr>
          </a:p>
          <a:p>
            <a:pPr algn="just"/>
            <a:endParaRPr lang="es-ES" sz="1800" dirty="0">
              <a:latin typeface="NewsGotT" pitchFamily="2" charset="0"/>
            </a:endParaRPr>
          </a:p>
          <a:p>
            <a:pPr algn="just"/>
            <a:r>
              <a:rPr lang="es-ES" sz="1800" dirty="0">
                <a:latin typeface="NewsGotT" pitchFamily="2" charset="0"/>
              </a:rPr>
              <a:t>No se requiere que, junto a la solicitud, se presente documentación adicional.</a:t>
            </a:r>
          </a:p>
          <a:p>
            <a:pPr algn="just"/>
            <a:endParaRPr lang="es-ES" sz="1800" dirty="0">
              <a:latin typeface="NewsGotT" pitchFamily="2" charset="0"/>
            </a:endParaRPr>
          </a:p>
          <a:p>
            <a:pPr algn="just"/>
            <a:r>
              <a:rPr lang="es-ES" sz="1800" dirty="0">
                <a:latin typeface="NewsGotT" pitchFamily="2" charset="0"/>
              </a:rPr>
              <a:t>Una solicitud por cada contrato</a:t>
            </a:r>
          </a:p>
          <a:p>
            <a:endParaRPr lang="es-ES" sz="1400" dirty="0"/>
          </a:p>
        </p:txBody>
      </p:sp>
    </p:spTree>
    <p:extLst>
      <p:ext uri="{BB962C8B-B14F-4D97-AF65-F5344CB8AC3E}">
        <p14:creationId xmlns:p14="http://schemas.microsoft.com/office/powerpoint/2010/main" val="78280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77972"/>
            <a:ext cx="8229240" cy="652130"/>
          </a:xfrm>
        </p:spPr>
        <p:txBody>
          <a:bodyPr/>
          <a:lstStyle/>
          <a:p>
            <a:pPr algn="just">
              <a:lnSpc>
                <a:spcPct val="115000"/>
              </a:lnSpc>
            </a:pPr>
            <a:r>
              <a:rPr lang="es-ES" sz="2400" b="1" dirty="0">
                <a:solidFill>
                  <a:srgbClr val="009933"/>
                </a:solidFill>
                <a:latin typeface="NewsGotT"/>
                <a:ea typeface="Source Sans Pro"/>
                <a:cs typeface="+mn-cs"/>
              </a:rPr>
              <a:t>13.- Tramitación (II).</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457200" y="1141228"/>
            <a:ext cx="8229240" cy="3631005"/>
          </a:xfrm>
        </p:spPr>
        <p:txBody>
          <a:bodyPr/>
          <a:lstStyle/>
          <a:p>
            <a:pPr algn="just"/>
            <a:r>
              <a:rPr lang="es-ES" sz="2000" dirty="0">
                <a:latin typeface="NewsGotT" pitchFamily="2" charset="0"/>
              </a:rPr>
              <a:t>Cuando la solicitud sea relativa a la contratación de una persona con discapacidad, se deberá recabar su consentimiento para la consulta del informe de su discapacidad, o aportar dicho informe en caso de que la misma se oponga.</a:t>
            </a:r>
          </a:p>
          <a:p>
            <a:pPr algn="just"/>
            <a:endParaRPr lang="es-ES" sz="2000" dirty="0">
              <a:latin typeface="NewsGotT" pitchFamily="2" charset="0"/>
            </a:endParaRPr>
          </a:p>
          <a:p>
            <a:pPr algn="just"/>
            <a:r>
              <a:rPr lang="es-ES" sz="2000" dirty="0">
                <a:latin typeface="NewsGotT" pitchFamily="2" charset="0"/>
              </a:rPr>
              <a:t>En caso de que la persona o entidad interesada presente la solicitud a través de persona representante apoderada, que no sea representante legal, deberá presentar apoderamiento electrónico o documento que acredite dicho apoderamiento</a:t>
            </a:r>
          </a:p>
          <a:p>
            <a:pPr algn="just"/>
            <a:endParaRPr lang="es-ES" sz="2000" dirty="0">
              <a:latin typeface="NewsGotT" pitchFamily="2" charset="0"/>
            </a:endParaRPr>
          </a:p>
          <a:p>
            <a:pPr algn="just"/>
            <a:r>
              <a:rPr lang="es-ES" sz="2000" dirty="0">
                <a:latin typeface="NewsGotT" pitchFamily="2" charset="0"/>
              </a:rPr>
              <a:t>La presentación de la solicitud conllevará la autorización al órgano gestor para recabar las certificaciones o la remisión de datos de la Agencia Estatal de Administración Tributaria, de la Tesorería General de la Seguridad Social y de la Consejería competente en materia de Hacienda de la Junta de Andalucía a las que hace referencia el artículo 120.2 del texto refundido de la Ley General de la Hacienda.</a:t>
            </a:r>
          </a:p>
        </p:txBody>
      </p:sp>
    </p:spTree>
    <p:extLst>
      <p:ext uri="{BB962C8B-B14F-4D97-AF65-F5344CB8AC3E}">
        <p14:creationId xmlns:p14="http://schemas.microsoft.com/office/powerpoint/2010/main" val="206680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510364"/>
            <a:ext cx="8229240" cy="630864"/>
          </a:xfrm>
        </p:spPr>
        <p:txBody>
          <a:bodyPr/>
          <a:lstStyle/>
          <a:p>
            <a:pPr algn="just">
              <a:lnSpc>
                <a:spcPct val="115000"/>
              </a:lnSpc>
            </a:pPr>
            <a:r>
              <a:rPr lang="es-ES" sz="2400" b="1" dirty="0">
                <a:solidFill>
                  <a:srgbClr val="009933"/>
                </a:solidFill>
                <a:latin typeface="NewsGotT"/>
                <a:ea typeface="Source Sans Pro"/>
                <a:cs typeface="+mn-cs"/>
              </a:rPr>
              <a:t>13.- Tramitación(III).</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457200" y="1141228"/>
            <a:ext cx="8229240" cy="3631005"/>
          </a:xfrm>
        </p:spPr>
        <p:txBody>
          <a:bodyPr/>
          <a:lstStyle/>
          <a:p>
            <a:pPr algn="just"/>
            <a:r>
              <a:rPr lang="es-ES" sz="2000" dirty="0">
                <a:latin typeface="NewsGotT" pitchFamily="2" charset="0"/>
              </a:rPr>
              <a:t>El órgano competente para la instrucción y resolución del procedimiento es la Delegación Territorial de Empleo, Empresa y Trabajo Autónomo competente por razón del territorio, con arreglo a lo dispuesto en el apartado 12 del cuadro resumen de las bases reguladoras, en relación con el Decreto 155/2022 por el que se regula la estructura orgánica de la Consejería de Empleo, Empresa y Trabajo Autónomo.</a:t>
            </a:r>
          </a:p>
          <a:p>
            <a:pPr algn="just"/>
            <a:endParaRPr lang="es-ES" sz="2000" dirty="0">
              <a:latin typeface="NewsGotT" pitchFamily="2" charset="0"/>
            </a:endParaRPr>
          </a:p>
          <a:p>
            <a:pPr algn="just"/>
            <a:r>
              <a:rPr lang="es-ES" sz="2000" dirty="0">
                <a:latin typeface="NewsGotT" pitchFamily="2" charset="0"/>
              </a:rPr>
              <a:t>El plazo máximo para resolver y notificar la resolución de concesión de tres meses a contar desde la fecha de entrada de la solicitud.</a:t>
            </a:r>
          </a:p>
          <a:p>
            <a:pPr algn="just"/>
            <a:endParaRPr lang="es-ES" sz="2000" dirty="0">
              <a:latin typeface="NewsGotT" pitchFamily="2" charset="0"/>
            </a:endParaRPr>
          </a:p>
          <a:p>
            <a:pPr algn="just"/>
            <a:r>
              <a:rPr lang="es-ES" sz="2000" dirty="0">
                <a:latin typeface="NewsGotT" pitchFamily="2" charset="0"/>
              </a:rPr>
              <a:t>Pago del 100% del importe de la subvención una vez dictada la resolución de concesión.</a:t>
            </a:r>
          </a:p>
        </p:txBody>
      </p:sp>
    </p:spTree>
    <p:extLst>
      <p:ext uri="{BB962C8B-B14F-4D97-AF65-F5344CB8AC3E}">
        <p14:creationId xmlns:p14="http://schemas.microsoft.com/office/powerpoint/2010/main" val="81766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7D410-B89D-428B-80FF-7F0A1E515FA4}"/>
              </a:ext>
            </a:extLst>
          </p:cNvPr>
          <p:cNvSpPr>
            <a:spLocks noGrp="1"/>
          </p:cNvSpPr>
          <p:nvPr>
            <p:ph type="title"/>
          </p:nvPr>
        </p:nvSpPr>
        <p:spPr>
          <a:xfrm>
            <a:off x="457200" y="567070"/>
            <a:ext cx="8229240" cy="439479"/>
          </a:xfrm>
        </p:spPr>
        <p:txBody>
          <a:bodyPr/>
          <a:lstStyle/>
          <a:p>
            <a:pPr algn="just">
              <a:lnSpc>
                <a:spcPct val="115000"/>
              </a:lnSpc>
            </a:pPr>
            <a:r>
              <a:rPr lang="es-ES" sz="2800" b="1" dirty="0">
                <a:solidFill>
                  <a:srgbClr val="009933"/>
                </a:solidFill>
                <a:latin typeface="NewsGotT"/>
                <a:ea typeface="Source Sans Pro"/>
                <a:cs typeface="+mn-cs"/>
              </a:rPr>
              <a:t>14.- Comprobación posterior</a:t>
            </a:r>
          </a:p>
        </p:txBody>
      </p:sp>
      <p:sp>
        <p:nvSpPr>
          <p:cNvPr id="3" name="Subtítulo 2">
            <a:extLst>
              <a:ext uri="{FF2B5EF4-FFF2-40B4-BE49-F238E27FC236}">
                <a16:creationId xmlns:a16="http://schemas.microsoft.com/office/drawing/2014/main" id="{74919305-8C9E-4B64-A95F-74491A7F7D4F}"/>
              </a:ext>
            </a:extLst>
          </p:cNvPr>
          <p:cNvSpPr>
            <a:spLocks noGrp="1"/>
          </p:cNvSpPr>
          <p:nvPr>
            <p:ph type="subTitle"/>
          </p:nvPr>
        </p:nvSpPr>
        <p:spPr>
          <a:xfrm>
            <a:off x="3118884" y="1098698"/>
            <a:ext cx="5567556" cy="3673536"/>
          </a:xfrm>
        </p:spPr>
        <p:txBody>
          <a:bodyPr/>
          <a:lstStyle/>
          <a:p>
            <a:pPr algn="just"/>
            <a:endParaRPr lang="es-ES" sz="1800" dirty="0"/>
          </a:p>
          <a:p>
            <a:pPr algn="just"/>
            <a:r>
              <a:rPr lang="es-ES" sz="1800" dirty="0">
                <a:latin typeface="NewsGotT" pitchFamily="2" charset="0"/>
              </a:rPr>
              <a:t>El órgano gestor comprobará con posterioridad a la resolución de concesión de la subvención el mantenimiento de la contratación incentivada durante el periodo mínimo exigido mediante la correspondiente consulta a la Tesorería General de la Seguridad Social. </a:t>
            </a:r>
          </a:p>
          <a:p>
            <a:pPr algn="just"/>
            <a:endParaRPr lang="es-ES" sz="1800" dirty="0">
              <a:latin typeface="NewsGotT" pitchFamily="2" charset="0"/>
            </a:endParaRPr>
          </a:p>
          <a:p>
            <a:pPr algn="just"/>
            <a:endParaRPr lang="es-ES" sz="1800" dirty="0">
              <a:latin typeface="NewsGotT" pitchFamily="2" charset="0"/>
            </a:endParaRPr>
          </a:p>
          <a:p>
            <a:pPr algn="just"/>
            <a:r>
              <a:rPr lang="es-ES" sz="1800" dirty="0">
                <a:latin typeface="NewsGotT" pitchFamily="2" charset="0"/>
              </a:rPr>
              <a:t>Si como consecuencia de dicha comprobación detectara el incumplimiento de los requisitos u obligaciones exigidas, se procederá a su reintegro de conformidad con lo establecido en el apartado 26, sin perjuicio de la aplicación del régimen sancionador cuando proceda.</a:t>
            </a:r>
          </a:p>
        </p:txBody>
      </p:sp>
      <p:sp>
        <p:nvSpPr>
          <p:cNvPr id="4" name="CustomShape 7">
            <a:extLst>
              <a:ext uri="{FF2B5EF4-FFF2-40B4-BE49-F238E27FC236}">
                <a16:creationId xmlns:a16="http://schemas.microsoft.com/office/drawing/2014/main" id="{4DCE791D-87D3-4F1A-900F-905DED1922FB}"/>
              </a:ext>
            </a:extLst>
          </p:cNvPr>
          <p:cNvSpPr/>
          <p:nvPr/>
        </p:nvSpPr>
        <p:spPr>
          <a:xfrm flipH="1">
            <a:off x="457200" y="212651"/>
            <a:ext cx="8254080" cy="354419"/>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dirty="0"/>
          </a:p>
        </p:txBody>
      </p:sp>
      <p:pic>
        <p:nvPicPr>
          <p:cNvPr id="5" name="Imagen 4">
            <a:extLst>
              <a:ext uri="{FF2B5EF4-FFF2-40B4-BE49-F238E27FC236}">
                <a16:creationId xmlns:a16="http://schemas.microsoft.com/office/drawing/2014/main" id="{FDC5E055-48EB-498F-8BBE-1B777253E02E}"/>
              </a:ext>
            </a:extLst>
          </p:cNvPr>
          <p:cNvPicPr>
            <a:picLocks noChangeAspect="1"/>
          </p:cNvPicPr>
          <p:nvPr/>
        </p:nvPicPr>
        <p:blipFill>
          <a:blip r:embed="rId2"/>
          <a:stretch>
            <a:fillRect/>
          </a:stretch>
        </p:blipFill>
        <p:spPr>
          <a:xfrm>
            <a:off x="602512" y="1814623"/>
            <a:ext cx="2147776" cy="1828689"/>
          </a:xfrm>
          <a:prstGeom prst="rect">
            <a:avLst/>
          </a:prstGeom>
        </p:spPr>
      </p:pic>
    </p:spTree>
    <p:extLst>
      <p:ext uri="{BB962C8B-B14F-4D97-AF65-F5344CB8AC3E}">
        <p14:creationId xmlns:p14="http://schemas.microsoft.com/office/powerpoint/2010/main" val="160341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flipH="1">
            <a:off x="575280" y="1008000"/>
            <a:ext cx="8135640" cy="2663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1400" strike="noStrike" dirty="0">
                <a:latin typeface="NewsGotT"/>
                <a:ea typeface="NewsGotT"/>
              </a:rPr>
              <a:t>1º. El incumplimiento del mantenimiento ininterrumpido de la contratación indefinida incentivada por un periodo mínimo de doce meses. </a:t>
            </a:r>
            <a:endParaRPr sz="1400" dirty="0"/>
          </a:p>
          <a:p>
            <a:pPr algn="just">
              <a:lnSpc>
                <a:spcPct val="100000"/>
              </a:lnSpc>
            </a:pPr>
            <a:endParaRPr sz="1400" dirty="0"/>
          </a:p>
          <a:p>
            <a:pPr algn="just">
              <a:lnSpc>
                <a:spcPct val="100000"/>
              </a:lnSpc>
            </a:pPr>
            <a:r>
              <a:rPr lang="es-ES" sz="1400" strike="noStrike" dirty="0">
                <a:latin typeface="NewsGotT"/>
                <a:ea typeface="NewsGotT"/>
              </a:rPr>
              <a:t>2º. El incumplimiento de los periodos de prestación del servicio para los contratos fijos-discontinuos a efectos de su mantenimiento. </a:t>
            </a:r>
            <a:endParaRPr sz="1400" dirty="0"/>
          </a:p>
          <a:p>
            <a:pPr algn="just">
              <a:lnSpc>
                <a:spcPct val="100000"/>
              </a:lnSpc>
            </a:pPr>
            <a:endParaRPr sz="1400" dirty="0"/>
          </a:p>
          <a:p>
            <a:pPr algn="just">
              <a:lnSpc>
                <a:spcPct val="100000"/>
              </a:lnSpc>
            </a:pPr>
            <a:r>
              <a:rPr lang="es-ES" sz="1400" strike="noStrike" dirty="0">
                <a:latin typeface="NewsGotT"/>
                <a:ea typeface="NewsGotT"/>
              </a:rPr>
              <a:t>3º. El incumplimiento de la sustitución de la persona contratada en el caso de que se haya producido la extinción o suspensión de la relación laboral incentivada, por causas no imputables a la persona o entidad empleadora.</a:t>
            </a:r>
            <a:endParaRPr sz="1400" dirty="0"/>
          </a:p>
          <a:p>
            <a:pPr algn="just">
              <a:lnSpc>
                <a:spcPct val="100000"/>
              </a:lnSpc>
            </a:pPr>
            <a:endParaRPr sz="1400" dirty="0"/>
          </a:p>
          <a:p>
            <a:pPr algn="just">
              <a:lnSpc>
                <a:spcPct val="100000"/>
              </a:lnSpc>
            </a:pPr>
            <a:r>
              <a:rPr lang="es-ES" sz="1400" strike="noStrike" dirty="0">
                <a:latin typeface="NewsGotT"/>
                <a:ea typeface="NewsGotT"/>
              </a:rPr>
              <a:t>4º. El despido declarado improcedente por los órganos jurisdiccionales del Orden Social, durante el periodo de mantenimiento mínimo exigido, sin que se hubiese optado por la readmisión de la persona que ocupa el puesto de trabajo incentivado. </a:t>
            </a:r>
          </a:p>
          <a:p>
            <a:pPr algn="just">
              <a:lnSpc>
                <a:spcPct val="100000"/>
              </a:lnSpc>
            </a:pPr>
            <a:endParaRPr lang="es-ES" sz="1400" strike="noStrike" dirty="0">
              <a:latin typeface="NewsGotT"/>
              <a:ea typeface="NewsGotT"/>
            </a:endParaRPr>
          </a:p>
          <a:p>
            <a:pPr algn="just">
              <a:lnSpc>
                <a:spcPct val="100000"/>
              </a:lnSpc>
            </a:pPr>
            <a:r>
              <a:rPr lang="es-ES" sz="1400" dirty="0">
                <a:latin typeface="NewsGotT"/>
                <a:ea typeface="NewsGotT"/>
              </a:rPr>
              <a:t>REINTEGRO PARCIAL: Cuando el periodo de mantenimiento exigido sea superior al 75% (salvo el despido improcedente).</a:t>
            </a:r>
          </a:p>
          <a:p>
            <a:pPr algn="just">
              <a:lnSpc>
                <a:spcPct val="100000"/>
              </a:lnSpc>
            </a:pPr>
            <a:endParaRPr lang="es-ES" sz="1400" dirty="0">
              <a:latin typeface="NewsGotT"/>
              <a:ea typeface="NewsGotT"/>
            </a:endParaRPr>
          </a:p>
          <a:p>
            <a:pPr algn="just">
              <a:lnSpc>
                <a:spcPct val="100000"/>
              </a:lnSpc>
            </a:pPr>
            <a:endParaRPr lang="es-ES" sz="1400" strike="noStrike" dirty="0">
              <a:latin typeface="NewsGotT"/>
              <a:ea typeface="NewsGotT"/>
            </a:endParaRPr>
          </a:p>
          <a:p>
            <a:pPr algn="just">
              <a:lnSpc>
                <a:spcPct val="100000"/>
              </a:lnSpc>
            </a:pPr>
            <a:endParaRPr lang="es-ES" sz="1400" dirty="0">
              <a:latin typeface="NewsGotT"/>
            </a:endParaRPr>
          </a:p>
          <a:p>
            <a:pPr algn="just">
              <a:lnSpc>
                <a:spcPct val="100000"/>
              </a:lnSpc>
            </a:pPr>
            <a:endParaRPr sz="1400" dirty="0"/>
          </a:p>
          <a:p>
            <a:pPr algn="just">
              <a:lnSpc>
                <a:spcPct val="100000"/>
              </a:lnSpc>
            </a:pPr>
            <a:endParaRPr dirty="0"/>
          </a:p>
          <a:p>
            <a:pPr algn="just">
              <a:lnSpc>
                <a:spcPct val="115000"/>
              </a:lnSpc>
            </a:pPr>
            <a:endParaRPr dirty="0"/>
          </a:p>
          <a:p>
            <a:pPr algn="just">
              <a:lnSpc>
                <a:spcPct val="115000"/>
              </a:lnSpc>
            </a:pPr>
            <a:endParaRPr dirty="0"/>
          </a:p>
        </p:txBody>
      </p:sp>
      <p:sp>
        <p:nvSpPr>
          <p:cNvPr id="146" name="CustomShape 2"/>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49" name="CustomShape 5"/>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50" name="CustomShape 6"/>
          <p:cNvSpPr/>
          <p:nvPr/>
        </p:nvSpPr>
        <p:spPr>
          <a:xfrm flipH="1">
            <a:off x="575280" y="3473302"/>
            <a:ext cx="7996680" cy="13090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sz="1600" dirty="0"/>
          </a:p>
          <a:p>
            <a:pPr algn="just">
              <a:lnSpc>
                <a:spcPct val="100000"/>
              </a:lnSpc>
            </a:pPr>
            <a:endParaRPr dirty="0"/>
          </a:p>
          <a:p>
            <a:pPr algn="just">
              <a:lnSpc>
                <a:spcPct val="115000"/>
              </a:lnSpc>
            </a:pPr>
            <a:r>
              <a:rPr lang="es-ES" sz="1200" strike="noStrike" dirty="0">
                <a:solidFill>
                  <a:srgbClr val="CCCCCC"/>
                </a:solidFill>
                <a:latin typeface="NewsGotT"/>
                <a:ea typeface="DejaVu Sans"/>
              </a:rPr>
              <a:t> </a:t>
            </a:r>
            <a:endParaRPr dirty="0"/>
          </a:p>
          <a:p>
            <a:pPr algn="just">
              <a:lnSpc>
                <a:spcPct val="115000"/>
              </a:lnSpc>
            </a:pPr>
            <a:endParaRPr dirty="0"/>
          </a:p>
          <a:p>
            <a:pPr algn="just">
              <a:lnSpc>
                <a:spcPct val="115000"/>
              </a:lnSpc>
            </a:pPr>
            <a:endParaRPr dirty="0"/>
          </a:p>
          <a:p>
            <a:pPr algn="just">
              <a:lnSpc>
                <a:spcPct val="115000"/>
              </a:lnSpc>
            </a:pPr>
            <a:endParaRPr dirty="0"/>
          </a:p>
          <a:p>
            <a:pPr algn="just">
              <a:lnSpc>
                <a:spcPct val="100000"/>
              </a:lnSpc>
            </a:pPr>
            <a:endParaRPr dirty="0"/>
          </a:p>
        </p:txBody>
      </p:sp>
      <p:sp>
        <p:nvSpPr>
          <p:cNvPr id="151" name="CustomShape 7"/>
          <p:cNvSpPr/>
          <p:nvPr/>
        </p:nvSpPr>
        <p:spPr>
          <a:xfrm flipH="1">
            <a:off x="575280" y="576000"/>
            <a:ext cx="5111640" cy="349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2800" b="1" dirty="0">
                <a:solidFill>
                  <a:srgbClr val="009933"/>
                </a:solidFill>
                <a:latin typeface="NewsGotT"/>
                <a:ea typeface="Source Sans Pro"/>
              </a:rPr>
              <a:t>15-  Causas de reintegro</a:t>
            </a:r>
            <a:r>
              <a:rPr lang="es-ES" b="1" strike="noStrike" dirty="0">
                <a:solidFill>
                  <a:srgbClr val="2B2B2B"/>
                </a:solidFill>
                <a:latin typeface="NewsGotT"/>
                <a:ea typeface="NewsGotT"/>
              </a:rPr>
              <a:t>.</a:t>
            </a:r>
            <a:r>
              <a:rPr lang="es-ES" b="1" strike="noStrike" dirty="0">
                <a:solidFill>
                  <a:srgbClr val="000000"/>
                </a:solidFill>
                <a:latin typeface="NewsGotT"/>
                <a:ea typeface="NewsGotT"/>
              </a:rPr>
              <a:t> </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2"/>
          <p:cNvSpPr/>
          <p:nvPr/>
        </p:nvSpPr>
        <p:spPr>
          <a:xfrm flipH="1">
            <a:off x="575280" y="976140"/>
            <a:ext cx="8207640" cy="35407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lang="es-ES" sz="2000" strike="noStrike" dirty="0">
              <a:latin typeface="NewsGotT"/>
              <a:ea typeface="DejaVu Sans"/>
            </a:endParaRPr>
          </a:p>
          <a:p>
            <a:pPr algn="just">
              <a:lnSpc>
                <a:spcPct val="100000"/>
              </a:lnSpc>
            </a:pPr>
            <a:endParaRPr lang="es-ES" sz="2000" strike="noStrike" dirty="0">
              <a:latin typeface="NewsGotT"/>
              <a:ea typeface="DejaVu Sans"/>
            </a:endParaRPr>
          </a:p>
          <a:p>
            <a:pPr algn="just">
              <a:lnSpc>
                <a:spcPct val="100000"/>
              </a:lnSpc>
            </a:pPr>
            <a:r>
              <a:rPr lang="es-ES" sz="2000" strike="noStrike" dirty="0">
                <a:latin typeface="NewsGotT"/>
                <a:ea typeface="DejaVu Sans"/>
              </a:rPr>
              <a:t>Real Decreto 818/2021, de 28 de septiembre, por el que se regulan los programas comunes de activación para el empleo del Sistema Nacional de Empleo</a:t>
            </a:r>
            <a:r>
              <a:rPr lang="es-ES" sz="2000" dirty="0">
                <a:latin typeface="NewsGotT"/>
                <a:ea typeface="DejaVu Sans"/>
              </a:rPr>
              <a:t>.</a:t>
            </a:r>
          </a:p>
          <a:p>
            <a:pPr algn="just">
              <a:lnSpc>
                <a:spcPct val="100000"/>
              </a:lnSpc>
              <a:buSzPct val="45000"/>
            </a:pPr>
            <a:endParaRPr lang="es-ES" sz="2000" strike="noStrike" dirty="0">
              <a:latin typeface="NewsGotT"/>
              <a:ea typeface="DejaVu Sans"/>
            </a:endParaRPr>
          </a:p>
          <a:p>
            <a:pPr algn="just">
              <a:lnSpc>
                <a:spcPct val="100000"/>
              </a:lnSpc>
              <a:buSzPct val="45000"/>
            </a:pPr>
            <a:r>
              <a:rPr lang="es-ES" sz="2000" strike="noStrike" dirty="0">
                <a:latin typeface="NewsGotT"/>
                <a:ea typeface="DejaVu Sans"/>
              </a:rPr>
              <a:t>Real Decreto-ley 32/2021, de 28 de diciembre, de medidas urgentes para la reforma laboral, la garantía de la estabilidad en el empleo y la transformación del mercado de trabajo</a:t>
            </a:r>
            <a:r>
              <a:rPr lang="es-ES" sz="2000" dirty="0">
                <a:latin typeface="NewsGotT"/>
              </a:rPr>
              <a:t>. </a:t>
            </a:r>
          </a:p>
          <a:p>
            <a:pPr algn="just">
              <a:lnSpc>
                <a:spcPct val="100000"/>
              </a:lnSpc>
              <a:buSzPct val="45000"/>
            </a:pPr>
            <a:endParaRPr lang="es-ES" sz="2000" dirty="0">
              <a:latin typeface="NewsGotT"/>
            </a:endParaRPr>
          </a:p>
          <a:p>
            <a:pPr algn="just">
              <a:lnSpc>
                <a:spcPct val="100000"/>
              </a:lnSpc>
              <a:buSzPct val="45000"/>
            </a:pPr>
            <a:endParaRPr lang="es-ES" sz="2000" dirty="0">
              <a:latin typeface="NewsGotT"/>
            </a:endParaRPr>
          </a:p>
          <a:p>
            <a:pPr algn="just">
              <a:lnSpc>
                <a:spcPct val="100000"/>
              </a:lnSpc>
              <a:buSzPct val="45000"/>
            </a:pPr>
            <a:endParaRPr sz="2000" dirty="0"/>
          </a:p>
          <a:p>
            <a:pPr algn="just">
              <a:lnSpc>
                <a:spcPct val="100000"/>
              </a:lnSpc>
            </a:pPr>
            <a:endParaRPr dirty="0"/>
          </a:p>
          <a:p>
            <a:pPr algn="just">
              <a:lnSpc>
                <a:spcPct val="100000"/>
              </a:lnSpc>
            </a:pPr>
            <a:r>
              <a:rPr lang="es-ES" sz="1200" u="sng" strike="noStrike" dirty="0">
                <a:solidFill>
                  <a:srgbClr val="808080"/>
                </a:solidFill>
                <a:latin typeface="NewsGotT"/>
                <a:ea typeface="DejaVu Sans"/>
              </a:rPr>
              <a:t>. </a:t>
            </a:r>
            <a:endParaRPr dirty="0"/>
          </a:p>
          <a:p>
            <a:pPr algn="just">
              <a:lnSpc>
                <a:spcPct val="100000"/>
              </a:lnSpc>
            </a:pPr>
            <a:endParaRPr dirty="0"/>
          </a:p>
        </p:txBody>
      </p:sp>
      <p:sp>
        <p:nvSpPr>
          <p:cNvPr id="83" name="CustomShape 3"/>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84" name="CustomShape 4"/>
          <p:cNvSpPr/>
          <p:nvPr/>
        </p:nvSpPr>
        <p:spPr>
          <a:xfrm flipH="1">
            <a:off x="568440" y="756000"/>
            <a:ext cx="5975640" cy="8042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3200" b="1" dirty="0">
                <a:solidFill>
                  <a:srgbClr val="009933"/>
                </a:solidFill>
                <a:latin typeface="NewsGotT"/>
                <a:ea typeface="Source Sans Pro"/>
              </a:rPr>
              <a:t>1.- Referencias normativas(I)</a:t>
            </a:r>
            <a:endParaRPr sz="3200" b="1" dirty="0">
              <a:solidFill>
                <a:srgbClr val="009933"/>
              </a:solidFill>
              <a:latin typeface="NewsGotT"/>
              <a:ea typeface="Source Sans Pro"/>
            </a:endParaRPr>
          </a:p>
        </p:txBody>
      </p:sp>
      <p:sp>
        <p:nvSpPr>
          <p:cNvPr id="86" name="CustomShape 6"/>
          <p:cNvSpPr/>
          <p:nvPr/>
        </p:nvSpPr>
        <p:spPr>
          <a:xfrm>
            <a:off x="685800" y="334080"/>
            <a:ext cx="446040" cy="42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900" strike="noStrike">
                <a:solidFill>
                  <a:srgbClr val="D9D9D9"/>
                </a:solidFill>
                <a:latin typeface="Source Sans Pro"/>
                <a:ea typeface="Source Sans Pro"/>
              </a:rPr>
              <a:t>1</a:t>
            </a:r>
            <a:endParaRPr/>
          </a:p>
        </p:txBody>
      </p:sp>
      <p:sp>
        <p:nvSpPr>
          <p:cNvPr id="87" name="CustomShape 7"/>
          <p:cNvSpPr/>
          <p:nvPr/>
        </p:nvSpPr>
        <p:spPr>
          <a:xfrm>
            <a:off x="6032160" y="4800600"/>
            <a:ext cx="2350800" cy="196920"/>
          </a:xfrm>
          <a:prstGeom prst="rect">
            <a:avLst/>
          </a:prstGeom>
          <a:noFill/>
          <a:ln>
            <a:noFill/>
          </a:ln>
        </p:spPr>
        <p:style>
          <a:lnRef idx="0">
            <a:scrgbClr r="0" g="0" b="0"/>
          </a:lnRef>
          <a:fillRef idx="0">
            <a:scrgbClr r="0" g="0" b="0"/>
          </a:fillRef>
          <a:effectRef idx="0">
            <a:scrgbClr r="0" g="0" b="0"/>
          </a:effectRef>
          <a:fontRef idx="minor"/>
        </p:style>
      </p:sp>
      <p:sp>
        <p:nvSpPr>
          <p:cNvPr id="88" name="CustomShape 8"/>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49985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 name="Google Shape;194;p23"/>
          <p:cNvPicPr/>
          <p:nvPr/>
        </p:nvPicPr>
        <p:blipFill>
          <a:blip r:embed="rId2"/>
          <a:stretch/>
        </p:blipFill>
        <p:spPr>
          <a:xfrm>
            <a:off x="0" y="0"/>
            <a:ext cx="9232200" cy="5141520"/>
          </a:xfrm>
          <a:prstGeom prst="rect">
            <a:avLst/>
          </a:prstGeom>
          <a:ln>
            <a:noFill/>
          </a:ln>
        </p:spPr>
      </p:pic>
      <p:sp>
        <p:nvSpPr>
          <p:cNvPr id="175" name="CustomShape 1"/>
          <p:cNvSpPr/>
          <p:nvPr/>
        </p:nvSpPr>
        <p:spPr>
          <a:xfrm>
            <a:off x="1182960" y="1634040"/>
            <a:ext cx="5403600" cy="677880"/>
          </a:xfrm>
          <a:prstGeom prst="rect">
            <a:avLst/>
          </a:prstGeom>
          <a:noFill/>
          <a:ln>
            <a:noFill/>
          </a:ln>
        </p:spPr>
        <p:style>
          <a:lnRef idx="0">
            <a:scrgbClr r="0" g="0" b="0"/>
          </a:lnRef>
          <a:fillRef idx="0">
            <a:scrgbClr r="0" g="0" b="0"/>
          </a:fillRef>
          <a:effectRef idx="0">
            <a:scrgbClr r="0" g="0" b="0"/>
          </a:effectRef>
          <a:fontRef idx="minor"/>
        </p:style>
        <p:txBody>
          <a:bodyPr lIns="68400" tIns="34200" rIns="68400" bIns="34200"/>
          <a:lstStyle/>
          <a:p>
            <a:pPr>
              <a:lnSpc>
                <a:spcPct val="80000"/>
              </a:lnSpc>
            </a:pPr>
            <a:r>
              <a:rPr lang="es-ES" sz="4800" b="1" strike="noStrike" dirty="0">
                <a:solidFill>
                  <a:srgbClr val="2B2B2B"/>
                </a:solidFill>
                <a:latin typeface="Source Sans Pro"/>
                <a:ea typeface="Source Sans Pro"/>
              </a:rPr>
              <a:t>Muchas gracias</a:t>
            </a:r>
            <a:endParaRPr sz="4800" dirty="0"/>
          </a:p>
        </p:txBody>
      </p:sp>
      <p:sp>
        <p:nvSpPr>
          <p:cNvPr id="177" name="CustomShape 3"/>
          <p:cNvSpPr/>
          <p:nvPr/>
        </p:nvSpPr>
        <p:spPr>
          <a:xfrm rot="10800000" flipH="1">
            <a:off x="335634" y="224640"/>
            <a:ext cx="1163520" cy="1163520"/>
          </a:xfrm>
          <a:prstGeom prst="rtTriangle">
            <a:avLst/>
          </a:prstGeom>
          <a:solidFill>
            <a:srgbClr val="18903D"/>
          </a:solidFill>
          <a:ln>
            <a:noFill/>
          </a:ln>
        </p:spPr>
        <p:style>
          <a:lnRef idx="0">
            <a:scrgbClr r="0" g="0" b="0"/>
          </a:lnRef>
          <a:fillRef idx="0">
            <a:scrgbClr r="0" g="0" b="0"/>
          </a:fillRef>
          <a:effectRef idx="0">
            <a:scrgbClr r="0" g="0" b="0"/>
          </a:effectRef>
          <a:fontRef idx="minor"/>
        </p:style>
      </p:sp>
      <p:sp>
        <p:nvSpPr>
          <p:cNvPr id="178" name="CustomShape 4"/>
          <p:cNvSpPr/>
          <p:nvPr/>
        </p:nvSpPr>
        <p:spPr>
          <a:xfrm rot="10800000" flipH="1">
            <a:off x="23376600" y="31036320"/>
            <a:ext cx="3557160" cy="5174280"/>
          </a:xfrm>
          <a:custGeom>
            <a:avLst/>
            <a:gdLst/>
            <a:ahLst/>
            <a:cxnLst/>
            <a:rect l="0" t="0" r="r" b="b"/>
            <a:pathLst>
              <a:path w="7781418" h="6901549">
                <a:moveTo>
                  <a:pt x="7777831" y="0"/>
                </a:moveTo>
                <a:cubicBezTo>
                  <a:pt x="7781417" y="2308042"/>
                  <a:pt x="7774244" y="4593506"/>
                  <a:pt x="7777830" y="6901548"/>
                </a:cubicBezTo>
                <a:lnTo>
                  <a:pt x="0" y="6901548"/>
                </a:lnTo>
                <a:lnTo>
                  <a:pt x="4961585" y="29844"/>
                </a:lnTo>
              </a:path>
            </a:pathLst>
          </a:custGeom>
          <a:solidFill>
            <a:srgbClr val="64A83F"/>
          </a:solidFill>
          <a:ln>
            <a:noFill/>
          </a:ln>
        </p:spPr>
        <p:style>
          <a:lnRef idx="0">
            <a:scrgbClr r="0" g="0" b="0"/>
          </a:lnRef>
          <a:fillRef idx="0">
            <a:scrgbClr r="0" g="0" b="0"/>
          </a:fillRef>
          <a:effectRef idx="0">
            <a:scrgbClr r="0" g="0" b="0"/>
          </a:effectRef>
          <a:fontRef idx="minor"/>
        </p:style>
      </p:sp>
      <p:sp>
        <p:nvSpPr>
          <p:cNvPr id="179" name="CustomShape 5"/>
          <p:cNvSpPr/>
          <p:nvPr/>
        </p:nvSpPr>
        <p:spPr>
          <a:xfrm>
            <a:off x="5972760" y="-16200"/>
            <a:ext cx="3168000" cy="5174280"/>
          </a:xfrm>
          <a:custGeom>
            <a:avLst/>
            <a:gdLst/>
            <a:ahLst/>
            <a:cxnLst/>
            <a:rect l="0" t="0" r="r" b="b"/>
            <a:pathLst>
              <a:path w="7781418" h="6901549">
                <a:moveTo>
                  <a:pt x="7777831" y="0"/>
                </a:moveTo>
                <a:cubicBezTo>
                  <a:pt x="7781417" y="2308042"/>
                  <a:pt x="7774244" y="4593506"/>
                  <a:pt x="7777830" y="6901548"/>
                </a:cubicBezTo>
                <a:lnTo>
                  <a:pt x="0" y="6901548"/>
                </a:lnTo>
                <a:lnTo>
                  <a:pt x="4961585" y="29844"/>
                </a:lnTo>
              </a:path>
            </a:pathLst>
          </a:custGeom>
          <a:solidFill>
            <a:srgbClr val="18903D"/>
          </a:solidFill>
          <a:ln>
            <a:noFill/>
          </a:ln>
        </p:spPr>
        <p:style>
          <a:lnRef idx="0">
            <a:scrgbClr r="0" g="0" b="0"/>
          </a:lnRef>
          <a:fillRef idx="0">
            <a:scrgbClr r="0" g="0" b="0"/>
          </a:fillRef>
          <a:effectRef idx="0">
            <a:scrgbClr r="0" g="0" b="0"/>
          </a:effectRef>
          <a:fontRef idx="minor"/>
        </p:style>
      </p:sp>
      <p:pic>
        <p:nvPicPr>
          <p:cNvPr id="180" name="Google Shape;200;p23"/>
          <p:cNvPicPr/>
          <p:nvPr/>
        </p:nvPicPr>
        <p:blipFill>
          <a:blip r:embed="rId3"/>
          <a:stretch/>
        </p:blipFill>
        <p:spPr>
          <a:xfrm>
            <a:off x="7025760" y="3575160"/>
            <a:ext cx="2115000" cy="1583280"/>
          </a:xfrm>
          <a:prstGeom prst="rect">
            <a:avLst/>
          </a:prstGeom>
          <a:ln>
            <a:noFill/>
          </a:ln>
        </p:spPr>
      </p:pic>
      <p:pic>
        <p:nvPicPr>
          <p:cNvPr id="2" name="Imagen 1">
            <a:extLst>
              <a:ext uri="{FF2B5EF4-FFF2-40B4-BE49-F238E27FC236}">
                <a16:creationId xmlns:a16="http://schemas.microsoft.com/office/drawing/2014/main" id="{0E1A3662-887A-427F-BD33-488852BE12FD}"/>
              </a:ext>
            </a:extLst>
          </p:cNvPr>
          <p:cNvPicPr>
            <a:picLocks noChangeAspect="1"/>
          </p:cNvPicPr>
          <p:nvPr/>
        </p:nvPicPr>
        <p:blipFill>
          <a:blip r:embed="rId4"/>
          <a:stretch>
            <a:fillRect/>
          </a:stretch>
        </p:blipFill>
        <p:spPr>
          <a:xfrm>
            <a:off x="5445457" y="3574981"/>
            <a:ext cx="3741023" cy="158327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2"/>
          <p:cNvSpPr/>
          <p:nvPr/>
        </p:nvSpPr>
        <p:spPr>
          <a:xfrm flipH="1">
            <a:off x="575280" y="723960"/>
            <a:ext cx="8207640" cy="40762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dirty="0">
                <a:latin typeface="NewsGotT"/>
              </a:rPr>
              <a:t>Orden de 3 de junio de 2022, por la que se establecen las bases reguladoras para la concesión de subvenciones en régimen de concurrencia no competitiva, dirigidas a impulsar la recuperación y generación del empleo estable en Andalucía.</a:t>
            </a:r>
          </a:p>
          <a:p>
            <a:pPr algn="just">
              <a:lnSpc>
                <a:spcPct val="100000"/>
              </a:lnSpc>
              <a:buSzPct val="45000"/>
            </a:pPr>
            <a:endParaRPr lang="es-ES" dirty="0">
              <a:latin typeface="NewsGotT"/>
            </a:endParaRPr>
          </a:p>
          <a:p>
            <a:pPr algn="just">
              <a:lnSpc>
                <a:spcPct val="100000"/>
              </a:lnSpc>
              <a:buSzPct val="45000"/>
            </a:pPr>
            <a:r>
              <a:rPr lang="es-ES" dirty="0">
                <a:latin typeface="NewsGotT"/>
              </a:rPr>
              <a:t>Resolución de 28 de septiembre de 2022, de la Dirección General de Incentivos para el Empleo y Competitividad Empresarial, por la que se efectúa la convocatoria para el ejercicio 2022, de las subvenciones en régimen de concurrencia no competitiva dirigidas a impulsar la recuperación y generación del empleo estable en Andalucía, reguladas en la Orden de 3 de junio de 2022.(BOJA </a:t>
            </a:r>
            <a:r>
              <a:rPr lang="es-ES" dirty="0" err="1">
                <a:latin typeface="NewsGotT"/>
              </a:rPr>
              <a:t>Nº</a:t>
            </a:r>
            <a:r>
              <a:rPr lang="es-ES" dirty="0">
                <a:latin typeface="NewsGotT"/>
              </a:rPr>
              <a:t> 190, de 3 de Octubre).</a:t>
            </a:r>
          </a:p>
          <a:p>
            <a:pPr algn="just">
              <a:lnSpc>
                <a:spcPct val="100000"/>
              </a:lnSpc>
              <a:buSzPct val="45000"/>
            </a:pPr>
            <a:endParaRPr dirty="0"/>
          </a:p>
          <a:p>
            <a:pPr algn="just">
              <a:lnSpc>
                <a:spcPct val="100000"/>
              </a:lnSpc>
            </a:pPr>
            <a:r>
              <a:rPr lang="es-ES" dirty="0">
                <a:latin typeface="NewsGotT"/>
              </a:rPr>
              <a:t>Extracto de la Resolución de 28 de septiembre de 2022, de la Dirección General de Incentivos para el Empleo y Competitividad Empresarial, (BOJA </a:t>
            </a:r>
            <a:r>
              <a:rPr lang="es-ES" dirty="0" err="1">
                <a:latin typeface="NewsGotT"/>
              </a:rPr>
              <a:t>Nº</a:t>
            </a:r>
            <a:r>
              <a:rPr lang="es-ES" dirty="0">
                <a:latin typeface="NewsGotT"/>
              </a:rPr>
              <a:t> 190, de 3 de Octubre).</a:t>
            </a:r>
          </a:p>
          <a:p>
            <a:pPr algn="just">
              <a:lnSpc>
                <a:spcPct val="100000"/>
              </a:lnSpc>
            </a:pPr>
            <a:endParaRPr lang="es-ES" dirty="0">
              <a:latin typeface="NewsGotT"/>
            </a:endParaRPr>
          </a:p>
          <a:p>
            <a:pPr algn="just">
              <a:lnSpc>
                <a:spcPct val="100000"/>
              </a:lnSpc>
            </a:pPr>
            <a:r>
              <a:rPr lang="es-ES" dirty="0">
                <a:latin typeface="NewsGotT"/>
              </a:rPr>
              <a:t>Decreto 155/2022, de 8 de agosto, de estructura orgánica de la Consejería de Empleo, Empresa y Trabajo Autónomo.</a:t>
            </a:r>
            <a:endParaRPr dirty="0">
              <a:latin typeface="NewsGotT"/>
            </a:endParaRPr>
          </a:p>
          <a:p>
            <a:pPr algn="just">
              <a:lnSpc>
                <a:spcPct val="100000"/>
              </a:lnSpc>
            </a:pPr>
            <a:r>
              <a:rPr lang="es-ES" sz="1200" u="sng" strike="noStrike" dirty="0">
                <a:solidFill>
                  <a:srgbClr val="808080"/>
                </a:solidFill>
                <a:latin typeface="NewsGotT"/>
                <a:ea typeface="DejaVu Sans"/>
              </a:rPr>
              <a:t>. </a:t>
            </a:r>
            <a:endParaRPr dirty="0"/>
          </a:p>
          <a:p>
            <a:pPr algn="just">
              <a:lnSpc>
                <a:spcPct val="100000"/>
              </a:lnSpc>
            </a:pPr>
            <a:endParaRPr dirty="0"/>
          </a:p>
        </p:txBody>
      </p:sp>
      <p:sp>
        <p:nvSpPr>
          <p:cNvPr id="83" name="CustomShape 3"/>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84" name="CustomShape 4"/>
          <p:cNvSpPr/>
          <p:nvPr/>
        </p:nvSpPr>
        <p:spPr>
          <a:xfrm flipH="1">
            <a:off x="568440" y="145980"/>
            <a:ext cx="5975640" cy="389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3200" b="1" dirty="0">
                <a:solidFill>
                  <a:srgbClr val="009933"/>
                </a:solidFill>
                <a:latin typeface="NewsGotT"/>
                <a:ea typeface="Source Sans Pro"/>
              </a:rPr>
              <a:t>1.- Referencias normativas(II)</a:t>
            </a:r>
            <a:endParaRPr sz="3200" b="1" dirty="0">
              <a:solidFill>
                <a:srgbClr val="009933"/>
              </a:solidFill>
              <a:latin typeface="NewsGotT"/>
              <a:ea typeface="Source Sans Pro"/>
            </a:endParaRPr>
          </a:p>
        </p:txBody>
      </p:sp>
      <p:sp>
        <p:nvSpPr>
          <p:cNvPr id="85" name="CustomShape 5"/>
          <p:cNvSpPr/>
          <p:nvPr/>
        </p:nvSpPr>
        <p:spPr>
          <a:xfrm>
            <a:off x="685800" y="500760"/>
            <a:ext cx="1944720" cy="360"/>
          </a:xfrm>
          <a:custGeom>
            <a:avLst/>
            <a:gdLst/>
            <a:ahLst/>
            <a:cxnLst/>
            <a:rect l="0" t="0" r="r" b="b"/>
            <a:pathLst>
              <a:path w="21601" h="21601">
                <a:moveTo>
                  <a:pt x="0" y="0"/>
                </a:moveTo>
                <a:lnTo>
                  <a:pt x="21600" y="21600"/>
                </a:lnTo>
              </a:path>
            </a:pathLst>
          </a:custGeom>
          <a:noFill/>
          <a:ln w="9360">
            <a:solidFill>
              <a:srgbClr val="D9D9D9"/>
            </a:solidFill>
            <a:round/>
          </a:ln>
        </p:spPr>
        <p:style>
          <a:lnRef idx="0">
            <a:scrgbClr r="0" g="0" b="0"/>
          </a:lnRef>
          <a:fillRef idx="0">
            <a:scrgbClr r="0" g="0" b="0"/>
          </a:fillRef>
          <a:effectRef idx="0">
            <a:scrgbClr r="0" g="0" b="0"/>
          </a:effectRef>
          <a:fontRef idx="minor"/>
        </p:style>
      </p:sp>
      <p:sp>
        <p:nvSpPr>
          <p:cNvPr id="86" name="CustomShape 6"/>
          <p:cNvSpPr/>
          <p:nvPr/>
        </p:nvSpPr>
        <p:spPr>
          <a:xfrm>
            <a:off x="685800" y="334080"/>
            <a:ext cx="446040" cy="421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900" strike="noStrike">
                <a:solidFill>
                  <a:srgbClr val="D9D9D9"/>
                </a:solidFill>
                <a:latin typeface="Source Sans Pro"/>
                <a:ea typeface="Source Sans Pro"/>
              </a:rPr>
              <a:t>1</a:t>
            </a:r>
            <a:endParaRPr/>
          </a:p>
        </p:txBody>
      </p:sp>
      <p:sp>
        <p:nvSpPr>
          <p:cNvPr id="87" name="CustomShape 7"/>
          <p:cNvSpPr/>
          <p:nvPr/>
        </p:nvSpPr>
        <p:spPr>
          <a:xfrm>
            <a:off x="6032160" y="4800600"/>
            <a:ext cx="2350800" cy="196920"/>
          </a:xfrm>
          <a:prstGeom prst="rect">
            <a:avLst/>
          </a:prstGeom>
          <a:noFill/>
          <a:ln>
            <a:noFill/>
          </a:ln>
        </p:spPr>
        <p:style>
          <a:lnRef idx="0">
            <a:scrgbClr r="0" g="0" b="0"/>
          </a:lnRef>
          <a:fillRef idx="0">
            <a:scrgbClr r="0" g="0" b="0"/>
          </a:fillRef>
          <a:effectRef idx="0">
            <a:scrgbClr r="0" g="0" b="0"/>
          </a:effectRef>
          <a:fontRef idx="minor"/>
        </p:style>
      </p:sp>
      <p:sp>
        <p:nvSpPr>
          <p:cNvPr id="88" name="CustomShape 8"/>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998015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flipH="1">
            <a:off x="682560" y="635040"/>
            <a:ext cx="2948040" cy="37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dirty="0"/>
          </a:p>
        </p:txBody>
      </p:sp>
      <p:sp>
        <p:nvSpPr>
          <p:cNvPr id="82" name="CustomShape 2"/>
          <p:cNvSpPr/>
          <p:nvPr/>
        </p:nvSpPr>
        <p:spPr>
          <a:xfrm flipH="1">
            <a:off x="575280" y="855900"/>
            <a:ext cx="8207640" cy="421228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dirty="0"/>
          </a:p>
          <a:p>
            <a:pPr algn="just">
              <a:lnSpc>
                <a:spcPct val="100000"/>
              </a:lnSpc>
            </a:pPr>
            <a:r>
              <a:rPr lang="es-ES" sz="2000" dirty="0">
                <a:latin typeface="NewsGotT"/>
                <a:ea typeface="DejaVu Sans"/>
              </a:rPr>
              <a:t>Concurrencia no competitiva (Orden de presentación)</a:t>
            </a:r>
          </a:p>
          <a:p>
            <a:pPr algn="just">
              <a:lnSpc>
                <a:spcPct val="100000"/>
              </a:lnSpc>
            </a:pPr>
            <a:endParaRPr lang="es-ES" sz="2000" dirty="0">
              <a:latin typeface="NewsGotT"/>
              <a:ea typeface="DejaVu Sans"/>
            </a:endParaRPr>
          </a:p>
          <a:p>
            <a:pPr algn="just">
              <a:lnSpc>
                <a:spcPct val="100000"/>
              </a:lnSpc>
            </a:pPr>
            <a:r>
              <a:rPr lang="es-ES" sz="2000" strike="noStrike" dirty="0">
                <a:latin typeface="NewsGotT"/>
                <a:ea typeface="DejaVu Sans"/>
              </a:rPr>
              <a:t>Incorporación de actuaciones administrativas automatizadas.</a:t>
            </a:r>
            <a:endParaRPr sz="2000" dirty="0"/>
          </a:p>
          <a:p>
            <a:pPr algn="just">
              <a:lnSpc>
                <a:spcPct val="100000"/>
              </a:lnSpc>
            </a:pPr>
            <a:r>
              <a:rPr lang="es-ES" sz="2000" strike="noStrike" dirty="0">
                <a:latin typeface="NewsGotT"/>
                <a:ea typeface="DejaVu Sans"/>
              </a:rPr>
              <a:t> </a:t>
            </a:r>
            <a:endParaRPr sz="2000" dirty="0"/>
          </a:p>
          <a:p>
            <a:pPr algn="just">
              <a:lnSpc>
                <a:spcPct val="100000"/>
              </a:lnSpc>
            </a:pPr>
            <a:r>
              <a:rPr lang="es-ES" sz="2000" dirty="0">
                <a:latin typeface="NewsGotT"/>
                <a:ea typeface="DejaVu Sans"/>
              </a:rPr>
              <a:t>Exceptuadas de fiscalización previa</a:t>
            </a:r>
            <a:r>
              <a:rPr lang="es-ES" sz="2000" strike="noStrike" dirty="0">
                <a:latin typeface="NewsGotT"/>
                <a:ea typeface="DejaVu Sans"/>
              </a:rPr>
              <a:t>. </a:t>
            </a:r>
          </a:p>
          <a:p>
            <a:pPr algn="just">
              <a:lnSpc>
                <a:spcPct val="100000"/>
              </a:lnSpc>
            </a:pPr>
            <a:endParaRPr lang="es-ES" sz="2000" dirty="0">
              <a:latin typeface="NewsGotT"/>
              <a:ea typeface="DejaVu Sans"/>
            </a:endParaRPr>
          </a:p>
          <a:p>
            <a:pPr algn="just"/>
            <a:r>
              <a:rPr lang="es-ES" sz="2000" dirty="0">
                <a:latin typeface="NewsGotT"/>
                <a:ea typeface="DejaVu Sans"/>
              </a:rPr>
              <a:t>Pago del 100% del importe de la subvención una vez dictada</a:t>
            </a:r>
          </a:p>
          <a:p>
            <a:pPr algn="just"/>
            <a:r>
              <a:rPr lang="es-ES" sz="2000" dirty="0">
                <a:latin typeface="NewsGotT"/>
                <a:ea typeface="DejaVu Sans"/>
              </a:rPr>
              <a:t>la resolución de concesión.</a:t>
            </a:r>
          </a:p>
          <a:p>
            <a:pPr algn="just">
              <a:lnSpc>
                <a:spcPct val="100000"/>
              </a:lnSpc>
            </a:pPr>
            <a:endParaRPr sz="2000" dirty="0"/>
          </a:p>
          <a:p>
            <a:pPr algn="just">
              <a:lnSpc>
                <a:spcPct val="100000"/>
              </a:lnSpc>
            </a:pPr>
            <a:endParaRPr sz="2000" dirty="0"/>
          </a:p>
          <a:p>
            <a:pPr algn="just">
              <a:lnSpc>
                <a:spcPct val="100000"/>
              </a:lnSpc>
            </a:pPr>
            <a:r>
              <a:rPr lang="es-ES" sz="2000" dirty="0">
                <a:latin typeface="NewsGotT"/>
                <a:ea typeface="DejaVu Sans"/>
              </a:rPr>
              <a:t>Resolución por</a:t>
            </a:r>
            <a:r>
              <a:rPr lang="es-ES" sz="2000" strike="noStrike" dirty="0">
                <a:latin typeface="NewsGotT"/>
                <a:ea typeface="DejaVu Sans"/>
              </a:rPr>
              <a:t> </a:t>
            </a:r>
            <a:r>
              <a:rPr lang="es-ES" sz="2000" u="sng" strike="noStrike" dirty="0">
                <a:latin typeface="NewsGotT"/>
                <a:ea typeface="DejaVu Sans"/>
              </a:rPr>
              <a:t>DELEGACIONES TERRITORIALES DE LA CEETA. </a:t>
            </a:r>
            <a:endParaRPr sz="2000" dirty="0"/>
          </a:p>
          <a:p>
            <a:pPr algn="just">
              <a:lnSpc>
                <a:spcPct val="100000"/>
              </a:lnSpc>
            </a:pPr>
            <a:endParaRPr dirty="0"/>
          </a:p>
        </p:txBody>
      </p:sp>
      <p:sp>
        <p:nvSpPr>
          <p:cNvPr id="83" name="CustomShape 3"/>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84" name="CustomShape 4"/>
          <p:cNvSpPr/>
          <p:nvPr/>
        </p:nvSpPr>
        <p:spPr>
          <a:xfrm flipH="1">
            <a:off x="568440" y="145980"/>
            <a:ext cx="5975640" cy="36532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3200" b="1" dirty="0">
                <a:solidFill>
                  <a:srgbClr val="009933"/>
                </a:solidFill>
                <a:latin typeface="NewsGotT"/>
                <a:ea typeface="Source Sans Pro"/>
              </a:rPr>
              <a:t>2.- Características</a:t>
            </a:r>
            <a:endParaRPr sz="3200" b="1" dirty="0">
              <a:solidFill>
                <a:srgbClr val="009933"/>
              </a:solidFill>
              <a:latin typeface="NewsGotT"/>
              <a:ea typeface="Source Sans Pro"/>
            </a:endParaRPr>
          </a:p>
        </p:txBody>
      </p:sp>
      <p:sp>
        <p:nvSpPr>
          <p:cNvPr id="87" name="CustomShape 7"/>
          <p:cNvSpPr/>
          <p:nvPr/>
        </p:nvSpPr>
        <p:spPr>
          <a:xfrm>
            <a:off x="6032160" y="4800600"/>
            <a:ext cx="2350800" cy="196920"/>
          </a:xfrm>
          <a:prstGeom prst="rect">
            <a:avLst/>
          </a:prstGeom>
          <a:noFill/>
          <a:ln>
            <a:noFill/>
          </a:ln>
        </p:spPr>
        <p:style>
          <a:lnRef idx="0">
            <a:scrgbClr r="0" g="0" b="0"/>
          </a:lnRef>
          <a:fillRef idx="0">
            <a:scrgbClr r="0" g="0" b="0"/>
          </a:fillRef>
          <a:effectRef idx="0">
            <a:scrgbClr r="0" g="0" b="0"/>
          </a:effectRef>
          <a:fontRef idx="minor"/>
        </p:style>
      </p:sp>
      <p:sp>
        <p:nvSpPr>
          <p:cNvPr id="88" name="CustomShape 8"/>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pic>
        <p:nvPicPr>
          <p:cNvPr id="3" name="Imagen 2">
            <a:extLst>
              <a:ext uri="{FF2B5EF4-FFF2-40B4-BE49-F238E27FC236}">
                <a16:creationId xmlns:a16="http://schemas.microsoft.com/office/drawing/2014/main" id="{CB5B10F4-3300-4733-AC89-A584F23AB530}"/>
              </a:ext>
            </a:extLst>
          </p:cNvPr>
          <p:cNvPicPr>
            <a:picLocks noChangeAspect="1"/>
          </p:cNvPicPr>
          <p:nvPr/>
        </p:nvPicPr>
        <p:blipFill>
          <a:blip r:embed="rId2"/>
          <a:stretch>
            <a:fillRect/>
          </a:stretch>
        </p:blipFill>
        <p:spPr>
          <a:xfrm>
            <a:off x="6544080" y="1510750"/>
            <a:ext cx="2402032" cy="1542422"/>
          </a:xfrm>
          <a:prstGeom prst="rect">
            <a:avLst/>
          </a:prstGeom>
        </p:spPr>
      </p:pic>
    </p:spTree>
    <p:extLst>
      <p:ext uri="{BB962C8B-B14F-4D97-AF65-F5344CB8AC3E}">
        <p14:creationId xmlns:p14="http://schemas.microsoft.com/office/powerpoint/2010/main" val="22087699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flipH="1">
            <a:off x="431280" y="1080000"/>
            <a:ext cx="2285222" cy="3527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endParaRPr dirty="0"/>
          </a:p>
          <a:p>
            <a:pPr algn="just">
              <a:lnSpc>
                <a:spcPct val="115000"/>
              </a:lnSpc>
            </a:pPr>
            <a:endParaRPr dirty="0"/>
          </a:p>
        </p:txBody>
      </p:sp>
      <p:sp>
        <p:nvSpPr>
          <p:cNvPr id="106" name="CustomShape 2"/>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09" name="CustomShape 5"/>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10" name="CustomShape 6"/>
          <p:cNvSpPr/>
          <p:nvPr/>
        </p:nvSpPr>
        <p:spPr>
          <a:xfrm flipH="1">
            <a:off x="500584" y="535860"/>
            <a:ext cx="8426696" cy="443308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r>
              <a:rPr lang="es-ES" sz="3200" b="1" dirty="0">
                <a:solidFill>
                  <a:srgbClr val="009933"/>
                </a:solidFill>
                <a:latin typeface="NewsGotT"/>
                <a:ea typeface="Source Sans Pro"/>
              </a:rPr>
              <a:t>3.- Contrataciones subvencionables(I)</a:t>
            </a:r>
          </a:p>
          <a:p>
            <a:pPr algn="just">
              <a:lnSpc>
                <a:spcPct val="115000"/>
              </a:lnSpc>
            </a:pPr>
            <a:endParaRPr sz="2400" b="1" dirty="0"/>
          </a:p>
          <a:p>
            <a:pPr algn="just">
              <a:lnSpc>
                <a:spcPct val="115000"/>
              </a:lnSpc>
            </a:pPr>
            <a:r>
              <a:rPr lang="es-ES" sz="2000" strike="noStrike" dirty="0">
                <a:latin typeface="NewsGotT"/>
                <a:ea typeface="Source Sans Pro"/>
              </a:rPr>
              <a:t>a) </a:t>
            </a:r>
            <a:r>
              <a:rPr lang="es-ES" sz="2000" dirty="0">
                <a:latin typeface="NewsGotT"/>
                <a:ea typeface="Source Sans Pro"/>
              </a:rPr>
              <a:t>El inicio de la actividad laboral en el período comprendido entre el día </a:t>
            </a:r>
            <a:r>
              <a:rPr lang="es-ES" sz="2000" b="1" dirty="0">
                <a:latin typeface="NewsGotT"/>
                <a:ea typeface="Source Sans Pro"/>
              </a:rPr>
              <a:t>1 de abril de 2022 y el día final del plazo de presentación de solicitudes (18 de noviembre de 2022).</a:t>
            </a:r>
          </a:p>
          <a:p>
            <a:pPr algn="just">
              <a:lnSpc>
                <a:spcPct val="115000"/>
              </a:lnSpc>
            </a:pPr>
            <a:endParaRPr lang="es-ES" sz="2000" dirty="0">
              <a:latin typeface="NewsGotT"/>
              <a:ea typeface="Source Sans Pro"/>
            </a:endParaRPr>
          </a:p>
          <a:p>
            <a:pPr algn="just">
              <a:lnSpc>
                <a:spcPct val="115000"/>
              </a:lnSpc>
            </a:pPr>
            <a:r>
              <a:rPr lang="es-ES" sz="2000" strike="noStrike" dirty="0">
                <a:latin typeface="NewsGotT"/>
                <a:ea typeface="Source Sans Pro"/>
              </a:rPr>
              <a:t>b) </a:t>
            </a:r>
            <a:r>
              <a:rPr lang="es-ES" sz="2000" dirty="0">
                <a:latin typeface="NewsGotT"/>
                <a:ea typeface="Source Sans Pro"/>
              </a:rPr>
              <a:t>C</a:t>
            </a:r>
            <a:r>
              <a:rPr lang="es-ES" sz="2000" strike="noStrike" dirty="0">
                <a:latin typeface="NewsGotT"/>
                <a:ea typeface="Source Sans Pro"/>
              </a:rPr>
              <a:t>ontratos de carácter indefinido o fijo-discontinuo, a jornada completa o a jornada parcial, siempre que la jornada no sea inferior al 50% de la jornada completa.  </a:t>
            </a:r>
            <a:endParaRPr sz="2000" dirty="0"/>
          </a:p>
          <a:p>
            <a:pPr algn="just">
              <a:lnSpc>
                <a:spcPct val="115000"/>
              </a:lnSpc>
            </a:pPr>
            <a:r>
              <a:rPr lang="es-ES" sz="2000" strike="noStrike" dirty="0">
                <a:latin typeface="NewsGotT"/>
                <a:ea typeface="Source Sans Pro"/>
              </a:rPr>
              <a:t>Excepción al límite mínimo de la jornada parcial: las personas con discapacidad. </a:t>
            </a:r>
          </a:p>
          <a:p>
            <a:pPr algn="just">
              <a:lnSpc>
                <a:spcPct val="115000"/>
              </a:lnSpc>
            </a:pPr>
            <a:endParaRPr lang="es-ES" sz="2000" dirty="0">
              <a:latin typeface="NewsGotT"/>
              <a:ea typeface="Source Sans Pro"/>
            </a:endParaRPr>
          </a:p>
          <a:p>
            <a:pPr algn="just">
              <a:lnSpc>
                <a:spcPct val="115000"/>
              </a:lnSpc>
            </a:pPr>
            <a:r>
              <a:rPr lang="es-ES" sz="2000" dirty="0">
                <a:latin typeface="NewsGotT"/>
                <a:ea typeface="Source Sans Pro"/>
              </a:rPr>
              <a:t>c) La contratación ha de suponer un incremento neto de la plantilla fija. </a:t>
            </a:r>
          </a:p>
          <a:p>
            <a:pPr algn="just">
              <a:lnSpc>
                <a:spcPct val="115000"/>
              </a:lnSpc>
            </a:pPr>
            <a:r>
              <a:rPr lang="es-ES" sz="2000" dirty="0">
                <a:latin typeface="NewsGotT"/>
                <a:ea typeface="Source Sans Pro"/>
              </a:rPr>
              <a:t> (Referencia  de 3 meses anteriores a 15 días posteriores a la contratación)</a:t>
            </a:r>
          </a:p>
          <a:p>
            <a:pPr algn="just">
              <a:lnSpc>
                <a:spcPct val="115000"/>
              </a:lnSpc>
            </a:pPr>
            <a:endParaRPr sz="2000" dirty="0"/>
          </a:p>
          <a:p>
            <a:pPr algn="just">
              <a:lnSpc>
                <a:spcPct val="115000"/>
              </a:lnSpc>
            </a:pPr>
            <a:r>
              <a:rPr lang="es-ES" sz="2000" strike="noStrike" dirty="0">
                <a:latin typeface="NewsGotT"/>
                <a:ea typeface="Source Sans Pro"/>
              </a:rPr>
              <a:t>. </a:t>
            </a:r>
            <a:endParaRPr sz="2000" dirty="0"/>
          </a:p>
          <a:p>
            <a:pPr algn="just">
              <a:lnSpc>
                <a:spcPct val="115000"/>
              </a:lnSpc>
            </a:pPr>
            <a:r>
              <a:rPr lang="es-ES" sz="1600" strike="noStrike" dirty="0">
                <a:latin typeface="NewsGotT"/>
                <a:ea typeface="Source Sans Pro"/>
              </a:rPr>
              <a:t> </a:t>
            </a:r>
            <a:endParaRPr sz="1600" dirty="0"/>
          </a:p>
          <a:p>
            <a:pPr algn="just">
              <a:lnSpc>
                <a:spcPct val="100000"/>
              </a:lnSpc>
            </a:pPr>
            <a:endParaRPr dirty="0"/>
          </a:p>
          <a:p>
            <a:pPr algn="just">
              <a:lnSpc>
                <a:spcPct val="115000"/>
              </a:lnSpc>
            </a:pPr>
            <a:r>
              <a:rPr lang="es-ES" sz="1200" strike="noStrike" dirty="0">
                <a:solidFill>
                  <a:srgbClr val="000000"/>
                </a:solidFill>
                <a:latin typeface="NewsGotT"/>
                <a:ea typeface="DejaVu Sans"/>
              </a:rPr>
              <a:t> </a:t>
            </a:r>
            <a:endParaRPr dirty="0"/>
          </a:p>
          <a:p>
            <a:pPr algn="just">
              <a:lnSpc>
                <a:spcPct val="115000"/>
              </a:lnSpc>
            </a:pPr>
            <a:endParaRPr dirty="0"/>
          </a:p>
          <a:p>
            <a:pPr algn="just">
              <a:lnSpc>
                <a:spcPct val="115000"/>
              </a:lnSpc>
            </a:pPr>
            <a:endParaRPr dirty="0"/>
          </a:p>
          <a:p>
            <a:pPr algn="just">
              <a:lnSpc>
                <a:spcPct val="115000"/>
              </a:lnSpc>
            </a:pPr>
            <a:endParaRPr dirty="0"/>
          </a:p>
          <a:p>
            <a:pPr algn="just">
              <a:lnSpc>
                <a:spcPct val="100000"/>
              </a:lnSpc>
            </a:pPr>
            <a:endParaRPr dirty="0"/>
          </a:p>
        </p:txBody>
      </p:sp>
      <p:pic>
        <p:nvPicPr>
          <p:cNvPr id="2" name="Imagen 1">
            <a:extLst>
              <a:ext uri="{FF2B5EF4-FFF2-40B4-BE49-F238E27FC236}">
                <a16:creationId xmlns:a16="http://schemas.microsoft.com/office/drawing/2014/main" id="{F8A8C5CF-24A8-42FC-9972-45C9FAF1757A}"/>
              </a:ext>
            </a:extLst>
          </p:cNvPr>
          <p:cNvPicPr>
            <a:picLocks noChangeAspect="1"/>
          </p:cNvPicPr>
          <p:nvPr/>
        </p:nvPicPr>
        <p:blipFill>
          <a:blip r:embed="rId2"/>
          <a:stretch>
            <a:fillRect/>
          </a:stretch>
        </p:blipFill>
        <p:spPr>
          <a:xfrm>
            <a:off x="7021260" y="174552"/>
            <a:ext cx="1761233" cy="1051376"/>
          </a:xfrm>
          <a:prstGeom prst="rect">
            <a:avLst/>
          </a:prstGeom>
        </p:spPr>
      </p:pic>
    </p:spTree>
    <p:extLst>
      <p:ext uri="{BB962C8B-B14F-4D97-AF65-F5344CB8AC3E}">
        <p14:creationId xmlns:p14="http://schemas.microsoft.com/office/powerpoint/2010/main" val="32402517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flipH="1">
            <a:off x="431280" y="1080000"/>
            <a:ext cx="2285222" cy="3527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endParaRPr dirty="0"/>
          </a:p>
          <a:p>
            <a:pPr algn="just">
              <a:lnSpc>
                <a:spcPct val="115000"/>
              </a:lnSpc>
            </a:pPr>
            <a:endParaRPr dirty="0"/>
          </a:p>
        </p:txBody>
      </p:sp>
      <p:sp>
        <p:nvSpPr>
          <p:cNvPr id="106" name="CustomShape 2"/>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09" name="CustomShape 5"/>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10" name="CustomShape 6"/>
          <p:cNvSpPr/>
          <p:nvPr/>
        </p:nvSpPr>
        <p:spPr>
          <a:xfrm flipH="1">
            <a:off x="500584" y="643140"/>
            <a:ext cx="8426696" cy="41805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r>
              <a:rPr lang="es-ES" sz="3200" b="1" dirty="0">
                <a:solidFill>
                  <a:srgbClr val="009933"/>
                </a:solidFill>
                <a:latin typeface="NewsGotT"/>
                <a:ea typeface="Source Sans Pro"/>
              </a:rPr>
              <a:t>3.- Contrataciones subvencionables(II)</a:t>
            </a:r>
          </a:p>
          <a:p>
            <a:pPr algn="just">
              <a:lnSpc>
                <a:spcPct val="115000"/>
              </a:lnSpc>
            </a:pPr>
            <a:endParaRPr lang="es-ES" sz="2000" dirty="0"/>
          </a:p>
          <a:p>
            <a:pPr algn="just">
              <a:lnSpc>
                <a:spcPct val="115000"/>
              </a:lnSpc>
            </a:pPr>
            <a:r>
              <a:rPr lang="es-ES" sz="2000" dirty="0">
                <a:latin typeface="NewsGotT"/>
                <a:ea typeface="Source Sans Pro"/>
              </a:rPr>
              <a:t>d) La persona a contratar deberá estar </a:t>
            </a:r>
            <a:r>
              <a:rPr lang="es-ES" sz="2000" b="1" dirty="0">
                <a:latin typeface="NewsGotT"/>
                <a:ea typeface="Source Sans Pro"/>
              </a:rPr>
              <a:t>desempleada e inscrita como demandante de empleo</a:t>
            </a:r>
            <a:r>
              <a:rPr lang="es-ES" sz="2000" dirty="0">
                <a:latin typeface="NewsGotT"/>
                <a:ea typeface="Source Sans Pro"/>
              </a:rPr>
              <a:t> no ocupada en el Servicio Andaluz de Empleo, en el día anterior al del inicio de la actividad laboral (fecha de alta en la Seguridad Social).</a:t>
            </a:r>
          </a:p>
          <a:p>
            <a:pPr algn="just">
              <a:lnSpc>
                <a:spcPct val="115000"/>
              </a:lnSpc>
            </a:pPr>
            <a:endParaRPr lang="es-ES" sz="2000" dirty="0">
              <a:latin typeface="NewsGotT"/>
              <a:ea typeface="Source Sans Pro"/>
            </a:endParaRPr>
          </a:p>
          <a:p>
            <a:pPr algn="just">
              <a:lnSpc>
                <a:spcPct val="115000"/>
              </a:lnSpc>
            </a:pPr>
            <a:r>
              <a:rPr lang="es-ES" sz="2000" dirty="0">
                <a:latin typeface="NewsGotT"/>
                <a:ea typeface="Source Sans Pro"/>
              </a:rPr>
              <a:t>e)Alta en la Seguridad Social en una Cuenta de Cotización establecida en Andalucía.</a:t>
            </a:r>
          </a:p>
          <a:p>
            <a:pPr algn="just">
              <a:lnSpc>
                <a:spcPct val="115000"/>
              </a:lnSpc>
            </a:pPr>
            <a:endParaRPr sz="2000" dirty="0"/>
          </a:p>
          <a:p>
            <a:pPr algn="just">
              <a:lnSpc>
                <a:spcPct val="115000"/>
              </a:lnSpc>
            </a:pPr>
            <a:r>
              <a:rPr lang="es-ES" sz="2000" strike="noStrike" dirty="0">
                <a:latin typeface="NewsGotT"/>
                <a:ea typeface="Source Sans Pro"/>
              </a:rPr>
              <a:t>f) La contratación laboral deberá comunicarse de forma telemática a través de </a:t>
            </a:r>
            <a:r>
              <a:rPr lang="es-ES" sz="2000" strike="noStrike" dirty="0" err="1">
                <a:latin typeface="NewsGotT"/>
                <a:ea typeface="Source Sans Pro"/>
              </a:rPr>
              <a:t>Contrat</a:t>
            </a:r>
            <a:r>
              <a:rPr lang="es-ES" sz="2000" strike="noStrike" dirty="0">
                <a:latin typeface="NewsGotT"/>
                <a:ea typeface="Source Sans Pro"/>
              </a:rPr>
              <a:t>@ o </a:t>
            </a:r>
            <a:r>
              <a:rPr lang="es-ES" sz="2000" strike="noStrike" dirty="0" err="1">
                <a:latin typeface="NewsGotT"/>
                <a:ea typeface="Source Sans Pro"/>
              </a:rPr>
              <a:t>Gescontrat</a:t>
            </a:r>
            <a:r>
              <a:rPr lang="es-ES" sz="2000" strike="noStrike" dirty="0">
                <a:latin typeface="NewsGotT"/>
                <a:ea typeface="Source Sans Pro"/>
              </a:rPr>
              <a:t>@,</a:t>
            </a:r>
            <a:r>
              <a:rPr lang="es-ES" sz="2000" b="1" u="sng" strike="noStrike" dirty="0">
                <a:latin typeface="NewsGotT"/>
                <a:ea typeface="Source Sans Pro"/>
              </a:rPr>
              <a:t>excepción:</a:t>
            </a:r>
            <a:r>
              <a:rPr lang="es-ES" sz="2000" strike="noStrike" dirty="0">
                <a:latin typeface="NewsGotT"/>
                <a:ea typeface="Source Sans Pro"/>
              </a:rPr>
              <a:t> la persona contratada sea una mujer víctima de violencia de género.</a:t>
            </a:r>
            <a:endParaRPr sz="2000" dirty="0"/>
          </a:p>
          <a:p>
            <a:pPr algn="just">
              <a:lnSpc>
                <a:spcPct val="100000"/>
              </a:lnSpc>
            </a:pPr>
            <a:endParaRPr dirty="0"/>
          </a:p>
          <a:p>
            <a:pPr algn="just">
              <a:lnSpc>
                <a:spcPct val="115000"/>
              </a:lnSpc>
            </a:pPr>
            <a:r>
              <a:rPr lang="es-ES" sz="1200" strike="noStrike" dirty="0">
                <a:solidFill>
                  <a:srgbClr val="000000"/>
                </a:solidFill>
                <a:latin typeface="NewsGotT"/>
                <a:ea typeface="DejaVu Sans"/>
              </a:rPr>
              <a:t> </a:t>
            </a:r>
            <a:endParaRPr dirty="0"/>
          </a:p>
          <a:p>
            <a:pPr algn="just">
              <a:lnSpc>
                <a:spcPct val="115000"/>
              </a:lnSpc>
            </a:pPr>
            <a:endParaRPr dirty="0"/>
          </a:p>
          <a:p>
            <a:pPr algn="just">
              <a:lnSpc>
                <a:spcPct val="115000"/>
              </a:lnSpc>
            </a:pPr>
            <a:endParaRPr dirty="0"/>
          </a:p>
          <a:p>
            <a:pPr algn="just">
              <a:lnSpc>
                <a:spcPct val="115000"/>
              </a:lnSpc>
            </a:pPr>
            <a:endParaRPr dirty="0"/>
          </a:p>
          <a:p>
            <a:pPr algn="just">
              <a:lnSpc>
                <a:spcPct val="100000"/>
              </a:lnSpc>
            </a:pPr>
            <a:endParaRPr dirty="0"/>
          </a:p>
        </p:txBody>
      </p:sp>
      <p:sp>
        <p:nvSpPr>
          <p:cNvPr id="111" name="CustomShape 7"/>
          <p:cNvSpPr/>
          <p:nvPr/>
        </p:nvSpPr>
        <p:spPr>
          <a:xfrm flipH="1">
            <a:off x="500584" y="258300"/>
            <a:ext cx="8210696" cy="3090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s-ES" sz="1200" b="1" strike="noStrike" dirty="0">
                <a:solidFill>
                  <a:srgbClr val="2B2B2B"/>
                </a:solidFill>
                <a:latin typeface="NewsGotT"/>
                <a:ea typeface="NewsGotT"/>
              </a:rPr>
              <a:t> </a:t>
            </a:r>
            <a:endParaRPr dirty="0"/>
          </a:p>
          <a:p>
            <a:pPr>
              <a:lnSpc>
                <a:spcPct val="100000"/>
              </a:lnSpc>
            </a:pPr>
            <a:endParaRPr dirty="0"/>
          </a:p>
        </p:txBody>
      </p:sp>
    </p:spTree>
    <p:extLst>
      <p:ext uri="{BB962C8B-B14F-4D97-AF65-F5344CB8AC3E}">
        <p14:creationId xmlns:p14="http://schemas.microsoft.com/office/powerpoint/2010/main" val="35251212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16" name="CustomShape 4"/>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18" name="CustomShape 6"/>
          <p:cNvSpPr/>
          <p:nvPr/>
        </p:nvSpPr>
        <p:spPr>
          <a:xfrm flipH="1">
            <a:off x="318971" y="113940"/>
            <a:ext cx="8463943" cy="226170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400" b="1" dirty="0">
                <a:solidFill>
                  <a:srgbClr val="009933"/>
                </a:solidFill>
                <a:latin typeface="NewsGotT"/>
                <a:ea typeface="Source Sans Pro"/>
              </a:rPr>
              <a:t>4.- Contrataciones excluidas </a:t>
            </a:r>
            <a:endParaRPr lang="es-ES" sz="2400" b="1" strike="noStrike" dirty="0">
              <a:solidFill>
                <a:srgbClr val="009933"/>
              </a:solidFill>
              <a:latin typeface="NewsGotT"/>
              <a:ea typeface="Source Sans Pro"/>
            </a:endParaRPr>
          </a:p>
          <a:p>
            <a:pPr algn="just">
              <a:lnSpc>
                <a:spcPct val="115000"/>
              </a:lnSpc>
            </a:pPr>
            <a:r>
              <a:rPr lang="es-ES" strike="noStrike" dirty="0">
                <a:latin typeface="NewsGotT"/>
                <a:ea typeface="Source Sans Pro"/>
              </a:rPr>
              <a:t>a) Las formalizadas con personas que hayan finalizado una relación laboral de carácter indefinido en los doce meses anteriores al inicio del contrato, con la misma persona o entidad solicitante o perteneciente al mismo grupo de empresas.</a:t>
            </a:r>
            <a:endParaRPr dirty="0"/>
          </a:p>
          <a:p>
            <a:pPr algn="just">
              <a:lnSpc>
                <a:spcPct val="115000"/>
              </a:lnSpc>
            </a:pPr>
            <a:endParaRPr dirty="0"/>
          </a:p>
        </p:txBody>
      </p:sp>
      <p:sp>
        <p:nvSpPr>
          <p:cNvPr id="120" name="CustomShape 7"/>
          <p:cNvSpPr/>
          <p:nvPr/>
        </p:nvSpPr>
        <p:spPr>
          <a:xfrm>
            <a:off x="269358" y="1509823"/>
            <a:ext cx="8802282" cy="29700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es-ES" strike="noStrike" dirty="0">
                <a:latin typeface="NewsGotT"/>
                <a:ea typeface="Source Sans Pro"/>
              </a:rPr>
              <a:t>b) Las que afecten a familiares del/a titular de la entidad o trabajadora autónoma:  cónyuge, ascendientes, descendientes y demás parientes por consanguinidad o afinidad, hasta el segundo grado inclusive, de la persona titular de la empresa  o de la persona trabajadora autónoma.</a:t>
            </a:r>
          </a:p>
          <a:p>
            <a:pPr algn="just">
              <a:lnSpc>
                <a:spcPct val="115000"/>
              </a:lnSpc>
            </a:pPr>
            <a:endParaRPr dirty="0"/>
          </a:p>
          <a:p>
            <a:pPr algn="just">
              <a:lnSpc>
                <a:spcPct val="115000"/>
              </a:lnSpc>
            </a:pPr>
            <a:r>
              <a:rPr lang="es-ES" strike="noStrike" dirty="0">
                <a:latin typeface="NewsGotT"/>
                <a:ea typeface="Source Sans Pro"/>
              </a:rPr>
              <a:t>c) Las contrataciones realizadas por empresas de trabajo temporal para prestar servicios en empresas usuarias.</a:t>
            </a:r>
          </a:p>
          <a:p>
            <a:pPr algn="just">
              <a:lnSpc>
                <a:spcPct val="115000"/>
              </a:lnSpc>
            </a:pPr>
            <a:endParaRPr lang="es-ES" strike="noStrike" dirty="0">
              <a:latin typeface="NewsGotT"/>
              <a:ea typeface="Source Sans Pro"/>
            </a:endParaRPr>
          </a:p>
          <a:p>
            <a:pPr algn="just">
              <a:lnSpc>
                <a:spcPct val="115000"/>
              </a:lnSpc>
            </a:pPr>
            <a:r>
              <a:rPr lang="es-ES" strike="noStrike" dirty="0">
                <a:latin typeface="NewsGotT"/>
                <a:ea typeface="Source Sans Pro"/>
              </a:rPr>
              <a:t>d) Las contrataciones de quienes ostenten cargos de dirección o sean miembros de los órganos de administración de las empresas. </a:t>
            </a:r>
          </a:p>
          <a:p>
            <a:pPr algn="just">
              <a:lnSpc>
                <a:spcPct val="115000"/>
              </a:lnSpc>
            </a:pPr>
            <a:endParaRPr dirty="0"/>
          </a:p>
          <a:p>
            <a:pPr algn="just">
              <a:lnSpc>
                <a:spcPct val="115000"/>
              </a:lnSpc>
            </a:pPr>
            <a:r>
              <a:rPr lang="es-ES" strike="noStrike" dirty="0">
                <a:latin typeface="NewsGotT"/>
                <a:ea typeface="Source Sans Pro"/>
              </a:rPr>
              <a:t>e) Las relaciones laborales de carácter especial.</a:t>
            </a:r>
          </a:p>
          <a:p>
            <a:pPr algn="just"/>
            <a:endParaRPr lang="es-ES" sz="1200" b="1" dirty="0">
              <a:solidFill>
                <a:srgbClr val="009933"/>
              </a:solidFill>
              <a:latin typeface="Arial"/>
              <a:ea typeface="DejaVu Sans"/>
            </a:endParaRPr>
          </a:p>
          <a:p>
            <a:pPr algn="just"/>
            <a:endParaRPr lang="es-ES" sz="1200" b="1" dirty="0">
              <a:solidFill>
                <a:srgbClr val="009933"/>
              </a:solidFill>
              <a:latin typeface="Arial"/>
              <a:ea typeface="DejaVu Sans"/>
            </a:endParaRPr>
          </a:p>
          <a:p>
            <a:pPr algn="just"/>
            <a:endParaRPr lang="es-ES" sz="1200" b="1" dirty="0">
              <a:solidFill>
                <a:srgbClr val="009933"/>
              </a:solidFill>
              <a:latin typeface="Arial"/>
              <a:ea typeface="DejaVu Sans"/>
            </a:endParaRPr>
          </a:p>
          <a:p>
            <a:pPr algn="just"/>
            <a:endParaRPr lang="es-ES" sz="1400" dirty="0"/>
          </a:p>
          <a:p>
            <a:pPr algn="just">
              <a:lnSpc>
                <a:spcPct val="115000"/>
              </a:lnSpc>
            </a:pPr>
            <a:endParaRPr dirty="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2"/>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02" name="CustomShape 5"/>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
        <p:nvSpPr>
          <p:cNvPr id="103" name="CustomShape 6"/>
          <p:cNvSpPr/>
          <p:nvPr/>
        </p:nvSpPr>
        <p:spPr>
          <a:xfrm flipH="1">
            <a:off x="650880" y="393793"/>
            <a:ext cx="7875720" cy="4246787"/>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400" b="1" strike="noStrike" dirty="0">
                <a:solidFill>
                  <a:srgbClr val="009933"/>
                </a:solidFill>
                <a:latin typeface="NewsGotT"/>
                <a:ea typeface="DejaVu Sans"/>
              </a:rPr>
              <a:t>5.-Personas o entidades </a:t>
            </a:r>
            <a:r>
              <a:rPr lang="es-ES" sz="2400" b="1" dirty="0">
                <a:solidFill>
                  <a:srgbClr val="009933"/>
                </a:solidFill>
                <a:latin typeface="NewsGotT"/>
                <a:ea typeface="DejaVu Sans"/>
              </a:rPr>
              <a:t>solicitantes.</a:t>
            </a:r>
            <a:endParaRPr lang="es-ES" sz="2400" b="1" dirty="0">
              <a:solidFill>
                <a:srgbClr val="009933"/>
              </a:solidFill>
            </a:endParaRPr>
          </a:p>
          <a:p>
            <a:pPr algn="just">
              <a:lnSpc>
                <a:spcPct val="100000"/>
              </a:lnSpc>
            </a:pPr>
            <a:endParaRPr lang="es-ES" sz="2400" strike="noStrike" dirty="0">
              <a:latin typeface="NewsGotT"/>
              <a:ea typeface="NewsGotT"/>
            </a:endParaRPr>
          </a:p>
          <a:p>
            <a:pPr algn="just">
              <a:lnSpc>
                <a:spcPct val="100000"/>
              </a:lnSpc>
            </a:pPr>
            <a:r>
              <a:rPr lang="es-ES" sz="2400" strike="noStrike" dirty="0">
                <a:latin typeface="NewsGotT" pitchFamily="2" charset="0"/>
                <a:ea typeface="NewsGotT"/>
              </a:rPr>
              <a:t>Las personas trabajadoras autónomas</a:t>
            </a:r>
            <a:r>
              <a:rPr lang="es-ES" sz="2400" dirty="0">
                <a:latin typeface="NewsGotT" pitchFamily="2" charset="0"/>
                <a:ea typeface="NewsGotT"/>
              </a:rPr>
              <a:t>.</a:t>
            </a:r>
            <a:endParaRPr lang="es-ES" sz="2400" dirty="0">
              <a:latin typeface="NewsGotT" pitchFamily="2" charset="0"/>
            </a:endParaRPr>
          </a:p>
          <a:p>
            <a:pPr algn="just">
              <a:lnSpc>
                <a:spcPct val="100000"/>
              </a:lnSpc>
            </a:pPr>
            <a:r>
              <a:rPr lang="es-ES" sz="2400" strike="noStrike" dirty="0">
                <a:latin typeface="NewsGotT" pitchFamily="2" charset="0"/>
                <a:ea typeface="DejaVu Sans"/>
              </a:rPr>
              <a:t>Las empresas, cualquiera que sea su forma jurídica</a:t>
            </a:r>
            <a:r>
              <a:rPr lang="es-ES" sz="2400" dirty="0">
                <a:latin typeface="NewsGotT" pitchFamily="2" charset="0"/>
                <a:ea typeface="DejaVu Sans"/>
              </a:rPr>
              <a:t>.</a:t>
            </a:r>
            <a:endParaRPr lang="es-ES" sz="2400" dirty="0">
              <a:latin typeface="NewsGotT" pitchFamily="2" charset="0"/>
            </a:endParaRPr>
          </a:p>
          <a:p>
            <a:pPr algn="just">
              <a:lnSpc>
                <a:spcPct val="100000"/>
              </a:lnSpc>
            </a:pPr>
            <a:r>
              <a:rPr lang="es-ES" sz="2400" strike="noStrike" dirty="0">
                <a:latin typeface="NewsGotT" pitchFamily="2" charset="0"/>
                <a:ea typeface="DejaVu Sans"/>
              </a:rPr>
              <a:t>Las entidades sin ánimo de lucro</a:t>
            </a:r>
            <a:r>
              <a:rPr lang="es-ES" sz="2400" dirty="0">
                <a:latin typeface="NewsGotT" pitchFamily="2" charset="0"/>
                <a:ea typeface="DejaVu Sans"/>
              </a:rPr>
              <a:t>.</a:t>
            </a:r>
            <a:endParaRPr lang="es-ES" sz="2400" dirty="0">
              <a:latin typeface="NewsGotT" pitchFamily="2" charset="0"/>
            </a:endParaRPr>
          </a:p>
          <a:p>
            <a:pPr algn="just">
              <a:lnSpc>
                <a:spcPct val="100000"/>
              </a:lnSpc>
            </a:pPr>
            <a:r>
              <a:rPr lang="es-ES" sz="2400" strike="noStrike" dirty="0">
                <a:latin typeface="NewsGotT" pitchFamily="2" charset="0"/>
                <a:ea typeface="DejaVu Sans"/>
              </a:rPr>
              <a:t>Las entidades sin personalidad jurídica.</a:t>
            </a:r>
            <a:endParaRPr sz="2400" dirty="0">
              <a:latin typeface="NewsGotT" pitchFamily="2" charset="0"/>
            </a:endParaRPr>
          </a:p>
          <a:p>
            <a:pPr algn="just">
              <a:lnSpc>
                <a:spcPct val="100000"/>
              </a:lnSpc>
            </a:pPr>
            <a:endParaRPr dirty="0">
              <a:latin typeface="NewsGotT" pitchFamily="2" charset="0"/>
            </a:endParaRPr>
          </a:p>
          <a:p>
            <a:pPr algn="just">
              <a:lnSpc>
                <a:spcPct val="100000"/>
              </a:lnSpc>
            </a:pPr>
            <a:r>
              <a:rPr lang="es-ES" sz="2000" strike="noStrike" dirty="0">
                <a:latin typeface="NewsGotT" pitchFamily="2" charset="0"/>
                <a:ea typeface="NewsGotT"/>
              </a:rPr>
              <a:t>SE EXCLUYEN </a:t>
            </a:r>
            <a:r>
              <a:rPr lang="es-ES" sz="2000" dirty="0">
                <a:latin typeface="NewsGotT" pitchFamily="2" charset="0"/>
                <a:ea typeface="NewsGotT"/>
              </a:rPr>
              <a:t>LAS</a:t>
            </a:r>
            <a:r>
              <a:rPr lang="es-ES" sz="2000" strike="noStrike" dirty="0">
                <a:latin typeface="NewsGotT" pitchFamily="2" charset="0"/>
                <a:ea typeface="NewsGotT"/>
              </a:rPr>
              <a:t> ENTIDADES DEL SECTOR PUBLICO</a:t>
            </a:r>
          </a:p>
          <a:p>
            <a:pPr algn="just">
              <a:lnSpc>
                <a:spcPct val="100000"/>
              </a:lnSpc>
            </a:pPr>
            <a:endParaRPr lang="es-ES" sz="2000" strike="noStrike" dirty="0">
              <a:latin typeface="NewsGotT" pitchFamily="2" charset="0"/>
              <a:ea typeface="NewsGotT"/>
            </a:endParaRPr>
          </a:p>
          <a:p>
            <a:pPr algn="just">
              <a:lnSpc>
                <a:spcPct val="100000"/>
              </a:lnSpc>
            </a:pPr>
            <a:r>
              <a:rPr lang="es-ES" sz="2400" dirty="0">
                <a:latin typeface="NewsGotT" pitchFamily="2" charset="0"/>
                <a:ea typeface="NewsGotT"/>
              </a:rPr>
              <a:t>Que desarrollen su actividad en Andalucía.</a:t>
            </a:r>
          </a:p>
          <a:p>
            <a:pPr algn="just">
              <a:lnSpc>
                <a:spcPct val="100000"/>
              </a:lnSpc>
            </a:pPr>
            <a:r>
              <a:rPr lang="es-ES" sz="2400" dirty="0">
                <a:latin typeface="NewsGotT" pitchFamily="2" charset="0"/>
                <a:ea typeface="NewsGotT"/>
              </a:rPr>
              <a:t>(Cuenta de cotización a la Seguridad Social Andalucía).</a:t>
            </a:r>
          </a:p>
          <a:p>
            <a:pPr algn="just">
              <a:lnSpc>
                <a:spcPct val="100000"/>
              </a:lnSpc>
            </a:pPr>
            <a:endParaRPr lang="es-ES" sz="2000" dirty="0">
              <a:latin typeface="NewsGotT"/>
              <a:ea typeface="NewsGotT"/>
            </a:endParaRPr>
          </a:p>
          <a:p>
            <a:pPr algn="just">
              <a:lnSpc>
                <a:spcPct val="100000"/>
              </a:lnSpc>
            </a:pPr>
            <a:endParaRPr lang="es-ES" sz="2000" strike="noStrike" dirty="0">
              <a:latin typeface="NewsGotT"/>
              <a:ea typeface="NewsGotT"/>
            </a:endParaRPr>
          </a:p>
          <a:p>
            <a:pPr algn="just">
              <a:lnSpc>
                <a:spcPct val="100000"/>
              </a:lnSpc>
            </a:pPr>
            <a:r>
              <a:rPr lang="es-ES" sz="2000" strike="noStrike" dirty="0">
                <a:latin typeface="NewsGotT"/>
                <a:ea typeface="NewsGotT"/>
              </a:rPr>
              <a:t> </a:t>
            </a:r>
            <a:endParaRPr sz="2000" dirty="0"/>
          </a:p>
          <a:p>
            <a:pPr algn="just">
              <a:lnSpc>
                <a:spcPct val="100000"/>
              </a:lnSpc>
            </a:pPr>
            <a:endParaRPr dirty="0"/>
          </a:p>
          <a:p>
            <a:pPr>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flipH="1">
            <a:off x="431278" y="311888"/>
            <a:ext cx="8188182" cy="468505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15000"/>
              </a:lnSpc>
            </a:pPr>
            <a:r>
              <a:rPr lang="es-ES" sz="2400" b="1" dirty="0">
                <a:solidFill>
                  <a:srgbClr val="009933"/>
                </a:solidFill>
                <a:latin typeface="NewsGotT"/>
                <a:ea typeface="DejaVu Sans"/>
              </a:rPr>
              <a:t>6.- Requisitos de las personas o entidades solicitantes</a:t>
            </a:r>
            <a:r>
              <a:rPr lang="es-ES" sz="2400" b="1" dirty="0"/>
              <a:t>: </a:t>
            </a:r>
          </a:p>
          <a:p>
            <a:pPr algn="just">
              <a:lnSpc>
                <a:spcPct val="115000"/>
              </a:lnSpc>
            </a:pPr>
            <a:endParaRPr lang="es-ES" sz="2000" b="1" dirty="0"/>
          </a:p>
          <a:p>
            <a:pPr marL="342900" indent="-342900" algn="just">
              <a:lnSpc>
                <a:spcPct val="115000"/>
              </a:lnSpc>
              <a:buAutoNum type="alphaLcParenR"/>
            </a:pPr>
            <a:r>
              <a:rPr lang="es-ES" dirty="0">
                <a:latin typeface="NewsGotT" pitchFamily="2" charset="0"/>
              </a:rPr>
              <a:t>No estar incursos en causas de los Artículos 13 LGS y 116 LHP. </a:t>
            </a:r>
          </a:p>
          <a:p>
            <a:pPr algn="just">
              <a:lnSpc>
                <a:spcPct val="115000"/>
              </a:lnSpc>
            </a:pPr>
            <a:r>
              <a:rPr lang="es-ES" dirty="0">
                <a:latin typeface="NewsGotT" pitchFamily="2" charset="0"/>
              </a:rPr>
              <a:t> </a:t>
            </a:r>
            <a:endParaRPr dirty="0">
              <a:latin typeface="NewsGotT" pitchFamily="2" charset="0"/>
            </a:endParaRPr>
          </a:p>
          <a:p>
            <a:pPr algn="just">
              <a:lnSpc>
                <a:spcPct val="115000"/>
              </a:lnSpc>
            </a:pPr>
            <a:r>
              <a:rPr lang="es-ES" dirty="0">
                <a:latin typeface="NewsGotT" pitchFamily="2" charset="0"/>
              </a:rPr>
              <a:t>b) No haber sido condenadas o sancionadas en los últimos 5 años por discriminación laboral/género, acoso sexual, igualdad de trato, o por falta muy grave en prevención de riesgos laborales.</a:t>
            </a:r>
          </a:p>
          <a:p>
            <a:pPr algn="just">
              <a:lnSpc>
                <a:spcPct val="115000"/>
              </a:lnSpc>
            </a:pPr>
            <a:endParaRPr lang="es-ES" dirty="0">
              <a:latin typeface="NewsGotT" pitchFamily="2" charset="0"/>
            </a:endParaRPr>
          </a:p>
          <a:p>
            <a:pPr algn="just">
              <a:lnSpc>
                <a:spcPct val="115000"/>
              </a:lnSpc>
            </a:pPr>
            <a:r>
              <a:rPr lang="es-ES" dirty="0">
                <a:latin typeface="NewsGotT" pitchFamily="2" charset="0"/>
              </a:rPr>
              <a:t>c) No haber sido condenadas o sancionadas por despido improcedente en el año en curso, y en el año natural anterior a la presentación de la solicitud.</a:t>
            </a:r>
          </a:p>
          <a:p>
            <a:pPr algn="just">
              <a:lnSpc>
                <a:spcPct val="115000"/>
              </a:lnSpc>
            </a:pPr>
            <a:endParaRPr lang="es-ES" dirty="0">
              <a:latin typeface="NewsGotT" pitchFamily="2" charset="0"/>
            </a:endParaRPr>
          </a:p>
          <a:p>
            <a:pPr algn="just">
              <a:lnSpc>
                <a:spcPct val="115000"/>
              </a:lnSpc>
            </a:pPr>
            <a:r>
              <a:rPr lang="es-ES" dirty="0">
                <a:latin typeface="NewsGotT" pitchFamily="2" charset="0"/>
              </a:rPr>
              <a:t>d) No estar excluida por sanción firme de los beneficios derivados de los programas de empleo, de acuerdo con el artículo 46.2 Ley sobre Infracciones y Sanciones en el Orden Social.</a:t>
            </a:r>
            <a:endParaRPr dirty="0">
              <a:latin typeface="NewsGotT" pitchFamily="2" charset="0"/>
            </a:endParaRPr>
          </a:p>
          <a:p>
            <a:pPr algn="just">
              <a:lnSpc>
                <a:spcPct val="115000"/>
              </a:lnSpc>
            </a:pPr>
            <a:endParaRPr dirty="0"/>
          </a:p>
        </p:txBody>
      </p:sp>
      <p:sp>
        <p:nvSpPr>
          <p:cNvPr id="106" name="CustomShape 2"/>
          <p:cNvSpPr/>
          <p:nvPr/>
        </p:nvSpPr>
        <p:spPr>
          <a:xfrm rot="5400000">
            <a:off x="4517640" y="-3829320"/>
            <a:ext cx="111960" cy="7774560"/>
          </a:xfrm>
          <a:prstGeom prst="rect">
            <a:avLst/>
          </a:prstGeom>
          <a:solidFill>
            <a:srgbClr val="64A83F"/>
          </a:solidFill>
          <a:ln>
            <a:noFill/>
          </a:ln>
        </p:spPr>
        <p:style>
          <a:lnRef idx="0">
            <a:scrgbClr r="0" g="0" b="0"/>
          </a:lnRef>
          <a:fillRef idx="0">
            <a:scrgbClr r="0" g="0" b="0"/>
          </a:fillRef>
          <a:effectRef idx="0">
            <a:scrgbClr r="0" g="0" b="0"/>
          </a:effectRef>
          <a:fontRef idx="minor"/>
        </p:style>
      </p:sp>
      <p:sp>
        <p:nvSpPr>
          <p:cNvPr id="107" name="CustomShape 3"/>
          <p:cNvSpPr/>
          <p:nvPr/>
        </p:nvSpPr>
        <p:spPr>
          <a:xfrm>
            <a:off x="685800" y="500760"/>
            <a:ext cx="1944720" cy="360"/>
          </a:xfrm>
          <a:custGeom>
            <a:avLst/>
            <a:gdLst/>
            <a:ahLst/>
            <a:cxnLst/>
            <a:rect l="0" t="0" r="r" b="b"/>
            <a:pathLst>
              <a:path w="21601" h="21601">
                <a:moveTo>
                  <a:pt x="0" y="0"/>
                </a:moveTo>
                <a:lnTo>
                  <a:pt x="21600" y="21600"/>
                </a:lnTo>
              </a:path>
            </a:pathLst>
          </a:custGeom>
          <a:noFill/>
          <a:ln w="9360">
            <a:solidFill>
              <a:srgbClr val="D9D9D9"/>
            </a:solidFill>
            <a:round/>
          </a:ln>
        </p:spPr>
        <p:style>
          <a:lnRef idx="0">
            <a:scrgbClr r="0" g="0" b="0"/>
          </a:lnRef>
          <a:fillRef idx="0">
            <a:scrgbClr r="0" g="0" b="0"/>
          </a:fillRef>
          <a:effectRef idx="0">
            <a:scrgbClr r="0" g="0" b="0"/>
          </a:effectRef>
          <a:fontRef idx="minor"/>
        </p:style>
      </p:sp>
      <p:sp>
        <p:nvSpPr>
          <p:cNvPr id="109" name="CustomShape 5"/>
          <p:cNvSpPr/>
          <p:nvPr/>
        </p:nvSpPr>
        <p:spPr>
          <a:xfrm>
            <a:off x="8458200" y="4800600"/>
            <a:ext cx="546480" cy="3913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50126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3526</TotalTime>
  <Words>1899</Words>
  <Application>Microsoft Office PowerPoint</Application>
  <PresentationFormat>Presentación en pantalla (16:9)</PresentationFormat>
  <Paragraphs>195</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20</vt:i4>
      </vt:variant>
    </vt:vector>
  </HeadingPairs>
  <TitlesOfParts>
    <vt:vector size="27" baseType="lpstr">
      <vt:lpstr>Arial</vt:lpstr>
      <vt:lpstr>DejaVu Sans</vt:lpstr>
      <vt:lpstr>NewsGotT</vt:lpstr>
      <vt:lpstr>Source Sans Pro</vt:lpstr>
      <vt:lpstr>StarSymbol</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Obligacion de mantenimiento del empleo</vt:lpstr>
      <vt:lpstr>11.- Posibilidad de sustitución.</vt:lpstr>
      <vt:lpstr>13.- Tramitación(I)</vt:lpstr>
      <vt:lpstr>13.- Tramitación (II).</vt:lpstr>
      <vt:lpstr>13.- Tramitación(III).</vt:lpstr>
      <vt:lpstr>14.- Comprobación posterior</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Javier Gómez Reina</dc:creator>
  <cp:lastModifiedBy>Francisco Javier Gómez Reina</cp:lastModifiedBy>
  <cp:revision>154</cp:revision>
  <dcterms:modified xsi:type="dcterms:W3CDTF">2022-10-12T19:00:34Z</dcterms:modified>
  <dc:language>es-ES</dc:language>
</cp:coreProperties>
</file>