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7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72" r:id="rId10"/>
    <p:sldId id="273" r:id="rId11"/>
    <p:sldId id="274" r:id="rId12"/>
    <p:sldId id="275" r:id="rId13"/>
    <p:sldId id="259" r:id="rId14"/>
    <p:sldId id="261" r:id="rId15"/>
  </p:sldIdLst>
  <p:sldSz cx="9144000" cy="6858000" type="screen4x3"/>
  <p:notesSz cx="6858000" cy="9144000"/>
  <p:defaultTextStyle>
    <a:defPPr>
      <a:defRPr lang="es-ES_tradnl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007"/>
    <p:restoredTop sz="97134"/>
  </p:normalViewPr>
  <p:slideViewPr>
    <p:cSldViewPr>
      <p:cViewPr varScale="1">
        <p:scale>
          <a:sx n="96" d="100"/>
          <a:sy n="96" d="100"/>
        </p:scale>
        <p:origin x="96" y="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9" d="100"/>
          <a:sy n="99" d="100"/>
        </p:scale>
        <p:origin x="42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ECA48A95-A293-4436-8958-CBD8DACD0A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C966A93-50F6-4F0D-856E-873B27716C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49A94A9-7F99-40E5-819F-6A5BDFA84438}" type="datetimeFigureOut">
              <a:rPr lang="es-ES" altLang="es-ES"/>
              <a:pPr>
                <a:defRPr/>
              </a:pPr>
              <a:t>07/12/2021</a:t>
            </a:fld>
            <a:endParaRPr lang="es-ES" alt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837A768-DBB0-4298-B820-1D4791EF63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AF5B9F3-554B-4E1D-BE0A-647D468F22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3A46615-63DA-4607-80B2-1B2E951F3EB3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22BD6D99-6D7C-4187-86FC-4D66BC444DA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F5CA7518-B78C-4E40-A37B-4E9FB1466C9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F41611B2-6FDF-4239-87AB-9212989C578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74F22480-94A3-4638-8208-809D7995A92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" noProof="0"/>
              <a:t>Haga clic para modificar el estilo de texto del patrón</a:t>
            </a:r>
          </a:p>
          <a:p>
            <a:pPr lvl="1"/>
            <a:r>
              <a:rPr lang="es-ES_tradnl" altLang="es-ES" noProof="0"/>
              <a:t>Segundo nivel</a:t>
            </a:r>
          </a:p>
          <a:p>
            <a:pPr lvl="2"/>
            <a:r>
              <a:rPr lang="es-ES_tradnl" altLang="es-ES" noProof="0"/>
              <a:t>Tercer nivel</a:t>
            </a:r>
          </a:p>
          <a:p>
            <a:pPr lvl="3"/>
            <a:r>
              <a:rPr lang="es-ES_tradnl" altLang="es-ES" noProof="0"/>
              <a:t>Cuarto nivel</a:t>
            </a:r>
          </a:p>
          <a:p>
            <a:pPr lvl="4"/>
            <a:r>
              <a:rPr lang="es-ES_tradnl" altLang="es-ES" noProof="0"/>
              <a:t>Quinto nivel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96AC0C67-CF94-492C-B775-7FAFDFAF138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F0E8DA51-14C3-4A37-BFAE-6E3C3E31AD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05D2519-59B9-4817-81EB-AAEF510313E2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Marcador de imagen de diapositiva 1">
            <a:extLst>
              <a:ext uri="{FF2B5EF4-FFF2-40B4-BE49-F238E27FC236}">
                <a16:creationId xmlns:a16="http://schemas.microsoft.com/office/drawing/2014/main" id="{29985578-2C5D-4FFE-94F4-12020FC864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Marcador de notas 2">
            <a:extLst>
              <a:ext uri="{FF2B5EF4-FFF2-40B4-BE49-F238E27FC236}">
                <a16:creationId xmlns:a16="http://schemas.microsoft.com/office/drawing/2014/main" id="{DD4D07B1-FD75-4727-9FA1-2D99295285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6388" name="Marcador de número de diapositiva 3">
            <a:extLst>
              <a:ext uri="{FF2B5EF4-FFF2-40B4-BE49-F238E27FC236}">
                <a16:creationId xmlns:a16="http://schemas.microsoft.com/office/drawing/2014/main" id="{72D80408-18F1-465F-8081-3FC1AF4218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927BEE0-4543-4243-AF50-F6BF1608206E}" type="slidenum">
              <a:rPr lang="es-ES_tradnl" altLang="es-ES" sz="1200" smtClean="0"/>
              <a:pPr/>
              <a:t>1</a:t>
            </a:fld>
            <a:endParaRPr lang="es-ES_tradnl" altLang="es-E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Marcador de imagen de diapositiva 1">
            <a:extLst>
              <a:ext uri="{FF2B5EF4-FFF2-40B4-BE49-F238E27FC236}">
                <a16:creationId xmlns:a16="http://schemas.microsoft.com/office/drawing/2014/main" id="{4EDE32FC-3DEB-4C27-AF93-BEE0DC645B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Marcador de notas 2">
            <a:extLst>
              <a:ext uri="{FF2B5EF4-FFF2-40B4-BE49-F238E27FC236}">
                <a16:creationId xmlns:a16="http://schemas.microsoft.com/office/drawing/2014/main" id="{344093CA-28BA-4AC9-ABE8-CFE9528802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4820" name="Marcador de número de diapositiva 3">
            <a:extLst>
              <a:ext uri="{FF2B5EF4-FFF2-40B4-BE49-F238E27FC236}">
                <a16:creationId xmlns:a16="http://schemas.microsoft.com/office/drawing/2014/main" id="{0B41EBD6-C7F1-4A34-A40C-E031A56498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837D528-0099-4961-949A-3C64BA94F5D9}" type="slidenum">
              <a:rPr lang="es-ES_tradnl" altLang="es-ES" sz="1200" smtClean="0"/>
              <a:pPr/>
              <a:t>10</a:t>
            </a:fld>
            <a:endParaRPr lang="es-ES_tradnl" altLang="es-E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Marcador de imagen de diapositiva 1">
            <a:extLst>
              <a:ext uri="{FF2B5EF4-FFF2-40B4-BE49-F238E27FC236}">
                <a16:creationId xmlns:a16="http://schemas.microsoft.com/office/drawing/2014/main" id="{B6799D96-5DA1-4F53-A891-E8B56F298C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Marcador de notas 2">
            <a:extLst>
              <a:ext uri="{FF2B5EF4-FFF2-40B4-BE49-F238E27FC236}">
                <a16:creationId xmlns:a16="http://schemas.microsoft.com/office/drawing/2014/main" id="{70DF5C94-8836-4E9D-AE9F-E6838140F5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6868" name="Marcador de número de diapositiva 3">
            <a:extLst>
              <a:ext uri="{FF2B5EF4-FFF2-40B4-BE49-F238E27FC236}">
                <a16:creationId xmlns:a16="http://schemas.microsoft.com/office/drawing/2014/main" id="{6034D6C1-DFB7-42B5-AFCB-7B6FD550CF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8C21A04-6525-4D2C-A0D1-2BD4165F44F2}" type="slidenum">
              <a:rPr lang="es-ES_tradnl" altLang="es-ES" sz="1200" smtClean="0"/>
              <a:pPr/>
              <a:t>11</a:t>
            </a:fld>
            <a:endParaRPr lang="es-ES_tradnl" altLang="es-E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Marcador de imagen de diapositiva 1">
            <a:extLst>
              <a:ext uri="{FF2B5EF4-FFF2-40B4-BE49-F238E27FC236}">
                <a16:creationId xmlns:a16="http://schemas.microsoft.com/office/drawing/2014/main" id="{36C2115F-88B4-45F4-B30C-EA9D05A3F0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Marcador de notas 2">
            <a:extLst>
              <a:ext uri="{FF2B5EF4-FFF2-40B4-BE49-F238E27FC236}">
                <a16:creationId xmlns:a16="http://schemas.microsoft.com/office/drawing/2014/main" id="{C8DAF498-F271-41E2-8485-8385522FAC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8916" name="Marcador de número de diapositiva 3">
            <a:extLst>
              <a:ext uri="{FF2B5EF4-FFF2-40B4-BE49-F238E27FC236}">
                <a16:creationId xmlns:a16="http://schemas.microsoft.com/office/drawing/2014/main" id="{922C41E3-BAC3-4C2D-8788-06277985B1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9F461B5-F83B-4343-AB57-03BA4FBD28A8}" type="slidenum">
              <a:rPr lang="es-ES_tradnl" altLang="es-ES" sz="1200" smtClean="0"/>
              <a:pPr/>
              <a:t>12</a:t>
            </a:fld>
            <a:endParaRPr lang="es-ES_tradnl" altLang="es-E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Marcador de imagen de diapositiva 1">
            <a:extLst>
              <a:ext uri="{FF2B5EF4-FFF2-40B4-BE49-F238E27FC236}">
                <a16:creationId xmlns:a16="http://schemas.microsoft.com/office/drawing/2014/main" id="{2C1D538A-33DE-4F1E-BB59-1FEC519DD3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Marcador de notas 2">
            <a:extLst>
              <a:ext uri="{FF2B5EF4-FFF2-40B4-BE49-F238E27FC236}">
                <a16:creationId xmlns:a16="http://schemas.microsoft.com/office/drawing/2014/main" id="{A5DFB91D-F351-440F-9F72-51406D45D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6" name="Marcador de número de diapositiva 3">
            <a:extLst>
              <a:ext uri="{FF2B5EF4-FFF2-40B4-BE49-F238E27FC236}">
                <a16:creationId xmlns:a16="http://schemas.microsoft.com/office/drawing/2014/main" id="{CC0C1BC8-25F1-43A3-B236-2431A1F2BF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30A2517-2592-4762-B385-7DAA780F2CBB}" type="slidenum">
              <a:rPr lang="es-ES_tradnl" altLang="es-ES" sz="1200" smtClean="0"/>
              <a:pPr/>
              <a:t>2</a:t>
            </a:fld>
            <a:endParaRPr lang="es-ES_tradnl" altLang="es-E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Marcador de imagen de diapositiva 1">
            <a:extLst>
              <a:ext uri="{FF2B5EF4-FFF2-40B4-BE49-F238E27FC236}">
                <a16:creationId xmlns:a16="http://schemas.microsoft.com/office/drawing/2014/main" id="{BE578331-E33F-4832-A699-D43B231D9D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Marcador de notas 2">
            <a:extLst>
              <a:ext uri="{FF2B5EF4-FFF2-40B4-BE49-F238E27FC236}">
                <a16:creationId xmlns:a16="http://schemas.microsoft.com/office/drawing/2014/main" id="{7931EE3D-C5A6-43FF-B2C9-DC12A9BE9B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484" name="Marcador de número de diapositiva 3">
            <a:extLst>
              <a:ext uri="{FF2B5EF4-FFF2-40B4-BE49-F238E27FC236}">
                <a16:creationId xmlns:a16="http://schemas.microsoft.com/office/drawing/2014/main" id="{78DB9104-7906-44A6-B681-36DCB448C6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9F86111-E4DD-4A22-958D-31B3D65027ED}" type="slidenum">
              <a:rPr lang="es-ES_tradnl" altLang="es-ES" sz="1200" smtClean="0"/>
              <a:pPr/>
              <a:t>3</a:t>
            </a:fld>
            <a:endParaRPr lang="es-ES_tradnl" altLang="es-E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Marcador de imagen de diapositiva 1">
            <a:extLst>
              <a:ext uri="{FF2B5EF4-FFF2-40B4-BE49-F238E27FC236}">
                <a16:creationId xmlns:a16="http://schemas.microsoft.com/office/drawing/2014/main" id="{313BC800-9453-468D-A711-44D78FF8FD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Marcador de notas 2">
            <a:extLst>
              <a:ext uri="{FF2B5EF4-FFF2-40B4-BE49-F238E27FC236}">
                <a16:creationId xmlns:a16="http://schemas.microsoft.com/office/drawing/2014/main" id="{D5BC06AD-14DD-4B3A-806E-B805C235BD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2532" name="Marcador de número de diapositiva 3">
            <a:extLst>
              <a:ext uri="{FF2B5EF4-FFF2-40B4-BE49-F238E27FC236}">
                <a16:creationId xmlns:a16="http://schemas.microsoft.com/office/drawing/2014/main" id="{DCA789B7-F860-4DEB-8DFF-668D917193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EBF5FBE-822A-4462-A183-EA46C30735A7}" type="slidenum">
              <a:rPr lang="es-ES_tradnl" altLang="es-ES" sz="1200" smtClean="0"/>
              <a:pPr/>
              <a:t>4</a:t>
            </a:fld>
            <a:endParaRPr lang="es-ES_tradnl" altLang="es-E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Marcador de imagen de diapositiva 1">
            <a:extLst>
              <a:ext uri="{FF2B5EF4-FFF2-40B4-BE49-F238E27FC236}">
                <a16:creationId xmlns:a16="http://schemas.microsoft.com/office/drawing/2014/main" id="{E250C8AA-C43F-4782-A94F-3ABE0DE2EC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Marcador de notas 2">
            <a:extLst>
              <a:ext uri="{FF2B5EF4-FFF2-40B4-BE49-F238E27FC236}">
                <a16:creationId xmlns:a16="http://schemas.microsoft.com/office/drawing/2014/main" id="{7B2896FA-FB07-4739-81AF-D1D1A69EAE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4580" name="Marcador de número de diapositiva 3">
            <a:extLst>
              <a:ext uri="{FF2B5EF4-FFF2-40B4-BE49-F238E27FC236}">
                <a16:creationId xmlns:a16="http://schemas.microsoft.com/office/drawing/2014/main" id="{F35960FC-D6B7-4A93-BF0A-06A8C88EB2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1B857BF-A8BA-4B4C-BCA6-DA71E56DFE9E}" type="slidenum">
              <a:rPr lang="es-ES_tradnl" altLang="es-ES" sz="1200" smtClean="0"/>
              <a:pPr/>
              <a:t>5</a:t>
            </a:fld>
            <a:endParaRPr lang="es-ES_tradnl" altLang="es-E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Marcador de imagen de diapositiva 1">
            <a:extLst>
              <a:ext uri="{FF2B5EF4-FFF2-40B4-BE49-F238E27FC236}">
                <a16:creationId xmlns:a16="http://schemas.microsoft.com/office/drawing/2014/main" id="{0B6A3F14-5767-4886-87BB-5E443824F9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Marcador de notas 2">
            <a:extLst>
              <a:ext uri="{FF2B5EF4-FFF2-40B4-BE49-F238E27FC236}">
                <a16:creationId xmlns:a16="http://schemas.microsoft.com/office/drawing/2014/main" id="{52738BF2-5BDA-4648-98BA-A0F29FE9A0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6628" name="Marcador de número de diapositiva 3">
            <a:extLst>
              <a:ext uri="{FF2B5EF4-FFF2-40B4-BE49-F238E27FC236}">
                <a16:creationId xmlns:a16="http://schemas.microsoft.com/office/drawing/2014/main" id="{983415C9-69C3-41B0-9612-7DF3BE92EE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55E1E69-3352-4A86-BEF4-EABB1F8167D5}" type="slidenum">
              <a:rPr lang="es-ES_tradnl" altLang="es-ES" sz="1200" smtClean="0"/>
              <a:pPr/>
              <a:t>6</a:t>
            </a:fld>
            <a:endParaRPr lang="es-ES_tradnl" altLang="es-E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Marcador de imagen de diapositiva 1">
            <a:extLst>
              <a:ext uri="{FF2B5EF4-FFF2-40B4-BE49-F238E27FC236}">
                <a16:creationId xmlns:a16="http://schemas.microsoft.com/office/drawing/2014/main" id="{B37DFE32-2916-4BAD-8F00-FFBE8A6094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Marcador de notas 2">
            <a:extLst>
              <a:ext uri="{FF2B5EF4-FFF2-40B4-BE49-F238E27FC236}">
                <a16:creationId xmlns:a16="http://schemas.microsoft.com/office/drawing/2014/main" id="{9CCE9C53-D5F2-4CA3-A7D1-F823C5F528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8676" name="Marcador de número de diapositiva 3">
            <a:extLst>
              <a:ext uri="{FF2B5EF4-FFF2-40B4-BE49-F238E27FC236}">
                <a16:creationId xmlns:a16="http://schemas.microsoft.com/office/drawing/2014/main" id="{B3E8AACC-7D8E-45B0-B249-9A1EDEC759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455A467-241D-4B53-BDC9-A409A4794253}" type="slidenum">
              <a:rPr lang="es-ES_tradnl" altLang="es-ES" sz="1200" smtClean="0"/>
              <a:pPr/>
              <a:t>7</a:t>
            </a:fld>
            <a:endParaRPr lang="es-ES_tradnl" altLang="es-E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Marcador de imagen de diapositiva 1">
            <a:extLst>
              <a:ext uri="{FF2B5EF4-FFF2-40B4-BE49-F238E27FC236}">
                <a16:creationId xmlns:a16="http://schemas.microsoft.com/office/drawing/2014/main" id="{E8A0EE81-D8E3-4984-BD27-97F5FAAEFA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Marcador de notas 2">
            <a:extLst>
              <a:ext uri="{FF2B5EF4-FFF2-40B4-BE49-F238E27FC236}">
                <a16:creationId xmlns:a16="http://schemas.microsoft.com/office/drawing/2014/main" id="{997EEB53-61B8-463E-BBA6-B3E8A6B156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0724" name="Marcador de número de diapositiva 3">
            <a:extLst>
              <a:ext uri="{FF2B5EF4-FFF2-40B4-BE49-F238E27FC236}">
                <a16:creationId xmlns:a16="http://schemas.microsoft.com/office/drawing/2014/main" id="{4C745A29-2D76-4EDF-AE69-85425F923B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2AD694A-955B-4F35-8E50-3EC6909BE965}" type="slidenum">
              <a:rPr lang="es-ES_tradnl" altLang="es-ES" sz="1200" smtClean="0"/>
              <a:pPr/>
              <a:t>8</a:t>
            </a:fld>
            <a:endParaRPr lang="es-ES_tradnl" altLang="es-E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Marcador de imagen de diapositiva 1">
            <a:extLst>
              <a:ext uri="{FF2B5EF4-FFF2-40B4-BE49-F238E27FC236}">
                <a16:creationId xmlns:a16="http://schemas.microsoft.com/office/drawing/2014/main" id="{37B499C3-4922-46E6-ABB7-CD7CE97562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Marcador de notas 2">
            <a:extLst>
              <a:ext uri="{FF2B5EF4-FFF2-40B4-BE49-F238E27FC236}">
                <a16:creationId xmlns:a16="http://schemas.microsoft.com/office/drawing/2014/main" id="{683361FC-E905-4A2B-91F6-CD1B688C93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2772" name="Marcador de número de diapositiva 3">
            <a:extLst>
              <a:ext uri="{FF2B5EF4-FFF2-40B4-BE49-F238E27FC236}">
                <a16:creationId xmlns:a16="http://schemas.microsoft.com/office/drawing/2014/main" id="{8E71DC24-AF3F-431F-8F9F-EC21775CB6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B2F4E5E-DBF8-4E3D-89EE-4BDB6451B933}" type="slidenum">
              <a:rPr lang="es-ES_tradnl" altLang="es-ES" sz="1200" smtClean="0"/>
              <a:pPr/>
              <a:t>9</a:t>
            </a:fld>
            <a:endParaRPr lang="es-ES_tradnl" altLang="es-E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22F637CC-2274-44F3-A412-8CA0D0C5FD7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7463" y="-693738"/>
            <a:ext cx="13109576" cy="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endParaRPr lang="es-ES" altLang="es-E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FD7D12AE-3E8B-45F5-88F7-6A3E9EAEA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5CFDD821-2C26-4B77-93D8-571659060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16E8817A-916D-41C2-BCFB-6E187F397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5732463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9CD3A5F8-C9E6-4A08-BFD1-8501443CD6B4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13617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3A2AC9-F8CF-4555-AFEF-D5EDF5E21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65B2AC-D830-4EBE-89A6-A72BBA45F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DA3850-D5B9-45E0-AF5B-78C34EEB1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942AAC36-9714-45AC-8E99-74834F55018D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1202704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BD0EE8-F1E3-4D1B-B1E9-001FD2ADE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E90A95-BF68-4A90-80BC-0B407F11E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471806-4F8C-4EC1-B317-F4403F938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B43FF431-DBE3-4B61-98F2-43100DF06834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2593778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A7BE615-FDCE-4962-8C1A-B480E8B9A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994258-C323-4B31-BF7E-621DD2F97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5616575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E5BAD52-87E1-4FE8-9A5B-C7B941883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43675" y="5618163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A07A7585-A1F9-48F0-B07E-309D9CFBBF74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697869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6A2816-4867-4BA9-975C-5E76F12CF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17028B-E7AF-4DAF-9F40-C68A854BD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1423F3-C55A-4DBB-A7DE-EAE58D016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26668260-2FFB-47B9-A903-A92892D19E1C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3908143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1AD4C84-BEDF-4CA5-A53A-AD682FDD2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B6F16F1-3ECD-4C46-B077-D28DD96BF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65287ED-C696-457C-A738-D20C10643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9D7B33B4-3705-4430-A3C7-FC637ABE72C5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2879692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147635A-6397-4E1F-A337-49DD82761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48AE91F-A46D-4913-855A-0CD454375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0358B24-7A39-46C2-BF2E-1ED60E79F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93C1AA02-6B41-49C1-815A-862FE8654CB1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13652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0E449FC-F9EF-4446-8C31-E7E8E5AAA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B4DAD93-3FD0-4144-846C-6CB66B701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DFA683E-9A6D-41F9-9006-574156E7A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EC4091B8-2B6B-4836-ACED-0B23E2FA60AE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1623306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71A8D1B-17F2-47CA-A4FA-DEAED562F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2A1E928-48B5-49B0-9817-C484EFB29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434DFC0-DFE5-4BD4-AE01-36BA42A25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C60BD329-3812-498E-9A4F-FF1BC847F459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3003237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C14C6D1-04FE-4D35-BDE4-82B30A3FC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1FF6638-F0AC-461D-B2B5-56C63252F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DD5FE1-606D-43FD-8941-D687B4096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95F6FF53-FDDC-4273-BD7E-6C8DA3932A5D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1722174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092EF8B-4A2A-4351-8288-1B92A717A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AA1C0D6-426A-4DED-B25A-068A6C1C4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4EFDA50-4074-480F-A651-B1ABB424F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62B6629F-6D68-40C5-81AC-9AC74C55B335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229330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C01943AF-040A-451C-88AF-55D11C5C3F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-26988"/>
            <a:ext cx="3297238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Imagen 2">
            <a:extLst>
              <a:ext uri="{FF2B5EF4-FFF2-40B4-BE49-F238E27FC236}">
                <a16:creationId xmlns:a16="http://schemas.microsoft.com/office/drawing/2014/main" id="{1708F8D6-F5B0-42D8-87AE-C93DD7058EC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75" y="115888"/>
            <a:ext cx="1649413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>
            <a:extLst>
              <a:ext uri="{FF2B5EF4-FFF2-40B4-BE49-F238E27FC236}">
                <a16:creationId xmlns:a16="http://schemas.microsoft.com/office/drawing/2014/main" id="{FD3FE7CA-0228-4022-B44A-4EFEE20AD4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"/>
              <a:t>Clic para editar título</a:t>
            </a:r>
          </a:p>
        </p:txBody>
      </p:sp>
      <p:sp>
        <p:nvSpPr>
          <p:cNvPr id="1029" name="Rectangle 3">
            <a:extLst>
              <a:ext uri="{FF2B5EF4-FFF2-40B4-BE49-F238E27FC236}">
                <a16:creationId xmlns:a16="http://schemas.microsoft.com/office/drawing/2014/main" id="{99C88872-F150-4247-8D3E-EC1A7F5B68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"/>
              <a:t>Haga clic para modificar el estilo de texto del patrón</a:t>
            </a:r>
          </a:p>
          <a:p>
            <a:pPr lvl="1"/>
            <a:r>
              <a:rPr lang="es-ES_tradnl" altLang="es-ES"/>
              <a:t>Segundo nivel</a:t>
            </a:r>
          </a:p>
          <a:p>
            <a:pPr lvl="2"/>
            <a:r>
              <a:rPr lang="es-ES_tradnl" altLang="es-ES"/>
              <a:t>Tercer nivel</a:t>
            </a:r>
          </a:p>
          <a:p>
            <a:pPr lvl="3"/>
            <a:r>
              <a:rPr lang="es-ES_tradnl" altLang="es-ES"/>
              <a:t>Cuarto nivel</a:t>
            </a:r>
          </a:p>
          <a:p>
            <a:pPr lvl="4"/>
            <a:r>
              <a:rPr lang="es-ES_tradnl" altLang="es-ES"/>
              <a:t>Quinto nivel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E589E885-63A7-44B1-9340-47312CD0C50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5325" y="5618163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61559A6-2D3D-4F15-8B87-037010ADFCD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589588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s-ES_tradnl" altLang="es-ES"/>
          </a:p>
        </p:txBody>
      </p:sp>
      <p:pic>
        <p:nvPicPr>
          <p:cNvPr id="1032" name="Imagen 3">
            <a:extLst>
              <a:ext uri="{FF2B5EF4-FFF2-40B4-BE49-F238E27FC236}">
                <a16:creationId xmlns:a16="http://schemas.microsoft.com/office/drawing/2014/main" id="{74D86974-48CD-42FB-ABE2-43E06986477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388" y="196850"/>
            <a:ext cx="136366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Imagen 4">
            <a:extLst>
              <a:ext uri="{FF2B5EF4-FFF2-40B4-BE49-F238E27FC236}">
                <a16:creationId xmlns:a16="http://schemas.microsoft.com/office/drawing/2014/main" id="{06779FB5-C64D-4E6D-9E41-F2A82AA07CF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6481763"/>
            <a:ext cx="1555750" cy="10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">
            <a:extLst>
              <a:ext uri="{FF2B5EF4-FFF2-40B4-BE49-F238E27FC236}">
                <a16:creationId xmlns:a16="http://schemas.microsoft.com/office/drawing/2014/main" id="{53D1EA43-EAC6-4001-85E5-274B911425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13" y="4987925"/>
            <a:ext cx="32766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Imagen 5">
            <a:extLst>
              <a:ext uri="{FF2B5EF4-FFF2-40B4-BE49-F238E27FC236}">
                <a16:creationId xmlns:a16="http://schemas.microsoft.com/office/drawing/2014/main" id="{3B9A1B22-17B4-402C-9C25-10DC6395EBD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950" y="6365875"/>
            <a:ext cx="291782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ítulo 1">
            <a:extLst>
              <a:ext uri="{FF2B5EF4-FFF2-40B4-BE49-F238E27FC236}">
                <a16:creationId xmlns:a16="http://schemas.microsoft.com/office/drawing/2014/main" id="{F16D7DA8-0059-483B-8E7C-4A53AE42D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133600"/>
            <a:ext cx="7772400" cy="1038225"/>
          </a:xfrm>
        </p:spPr>
        <p:txBody>
          <a:bodyPr/>
          <a:lstStyle/>
          <a:p>
            <a:pPr>
              <a:defRPr/>
            </a:pPr>
            <a:r>
              <a:rPr lang="es-ES" sz="2800" b="1" kern="0" dirty="0">
                <a:solidFill>
                  <a:srgbClr val="4472C4"/>
                </a:solidFill>
                <a:ea typeface="Times New Roman" panose="02020603050405020304" pitchFamily="18" charset="0"/>
              </a:rPr>
              <a:t>HACIA LA RECUPERACIÓN POST – COVID:</a:t>
            </a:r>
            <a:br>
              <a:rPr lang="es-ES" sz="2400" kern="50" dirty="0">
                <a:latin typeface="Times New Roman" panose="02020603050405020304" pitchFamily="18" charset="0"/>
                <a:ea typeface="SimSun" panose="02010600030101010101" pitchFamily="2" charset="-122"/>
              </a:rPr>
            </a:br>
            <a:r>
              <a:rPr lang="es-ES" sz="2800" b="1" kern="0" dirty="0">
                <a:solidFill>
                  <a:srgbClr val="4472C4"/>
                </a:solidFill>
                <a:ea typeface="Times New Roman" panose="02020603050405020304" pitchFamily="18" charset="0"/>
              </a:rPr>
              <a:t> </a:t>
            </a:r>
            <a:br>
              <a:rPr lang="es-ES" sz="2400" kern="50" dirty="0">
                <a:latin typeface="Times New Roman" panose="02020603050405020304" pitchFamily="18" charset="0"/>
                <a:ea typeface="SimSun" panose="02010600030101010101" pitchFamily="2" charset="-122"/>
              </a:rPr>
            </a:br>
            <a:r>
              <a:rPr lang="es-ES" sz="2800" b="1" kern="0" dirty="0">
                <a:solidFill>
                  <a:srgbClr val="4472C4"/>
                </a:solidFill>
                <a:ea typeface="Times New Roman" panose="02020603050405020304" pitchFamily="18" charset="0"/>
              </a:rPr>
              <a:t>ESTRATEGIA EMPRESARIAL Y GESTIÓN DE LA INSOLVENCIA</a:t>
            </a:r>
            <a:br>
              <a:rPr lang="es-ES" sz="2400" kern="50" dirty="0">
                <a:latin typeface="Times New Roman" panose="02020603050405020304" pitchFamily="18" charset="0"/>
                <a:ea typeface="SimSun" panose="02010600030101010101" pitchFamily="2" charset="-122"/>
              </a:rPr>
            </a:br>
            <a:r>
              <a:rPr lang="es-ES" sz="2800" b="1" kern="0" dirty="0">
                <a:solidFill>
                  <a:srgbClr val="4472C4"/>
                </a:solidFill>
                <a:ea typeface="Times New Roman" panose="02020603050405020304" pitchFamily="18" charset="0"/>
              </a:rPr>
              <a:t> </a:t>
            </a:r>
            <a:endParaRPr lang="es-ES" sz="2400" kern="5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5363" name="Marcador de contenido 2">
            <a:extLst>
              <a:ext uri="{FF2B5EF4-FFF2-40B4-BE49-F238E27FC236}">
                <a16:creationId xmlns:a16="http://schemas.microsoft.com/office/drawing/2014/main" id="{6C24019C-5F20-423F-8AA1-3AC0B9C66CF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9750" y="2987675"/>
            <a:ext cx="7772400" cy="782638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endParaRPr lang="es-ES" altLang="es-ES_tradnl" sz="2000" b="1">
              <a:solidFill>
                <a:srgbClr val="3AAB35"/>
              </a:solidFill>
              <a:latin typeface="Gill Sans" pitchFamily="34" charset="0"/>
              <a:cs typeface="Gill Sans" pitchFamily="34" charset="0"/>
            </a:endParaRPr>
          </a:p>
          <a:p>
            <a:pPr marL="0" indent="0" algn="ctr" eaLnBrk="1" hangingPunct="1">
              <a:buFontTx/>
              <a:buNone/>
            </a:pPr>
            <a:r>
              <a:rPr lang="es-ES" altLang="es-ES_tradnl" sz="2000" b="1">
                <a:solidFill>
                  <a:srgbClr val="3AAB35"/>
                </a:solidFill>
                <a:latin typeface="Gill Sans" pitchFamily="34" charset="0"/>
                <a:cs typeface="Gill Sans" pitchFamily="34" charset="0"/>
              </a:rPr>
              <a:t>Concurso de acreedores, Segunda Oportunidad</a:t>
            </a:r>
          </a:p>
          <a:p>
            <a:pPr marL="0" indent="0" algn="ctr" eaLnBrk="1" hangingPunct="1">
              <a:buFontTx/>
              <a:buNone/>
            </a:pPr>
            <a:r>
              <a:rPr lang="es-ES" altLang="es-ES_tradnl" sz="2000" b="1">
                <a:solidFill>
                  <a:srgbClr val="3AAB35"/>
                </a:solidFill>
                <a:latin typeface="Gill Sans" pitchFamily="34" charset="0"/>
                <a:cs typeface="Gill Sans" pitchFamily="34" charset="0"/>
              </a:rPr>
              <a:t>y exoneración de pasivos</a:t>
            </a:r>
          </a:p>
        </p:txBody>
      </p:sp>
      <p:sp>
        <p:nvSpPr>
          <p:cNvPr id="15364" name="Rectángulo 1">
            <a:extLst>
              <a:ext uri="{FF2B5EF4-FFF2-40B4-BE49-F238E27FC236}">
                <a16:creationId xmlns:a16="http://schemas.microsoft.com/office/drawing/2014/main" id="{C0D88E7D-639D-4ADC-9D52-4D250EF07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6342063"/>
            <a:ext cx="2987675" cy="476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05DF556-3463-4169-A69C-FA4B259730C7}"/>
              </a:ext>
            </a:extLst>
          </p:cNvPr>
          <p:cNvSpPr txBox="1"/>
          <p:nvPr/>
        </p:nvSpPr>
        <p:spPr bwMode="auto">
          <a:xfrm>
            <a:off x="4779963" y="4602163"/>
            <a:ext cx="1177925" cy="252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ＭＳ Ｐゴシック" charset="-128"/>
              </a:rPr>
              <a:t>Financiado por:</a:t>
            </a:r>
          </a:p>
        </p:txBody>
      </p:sp>
      <p:pic>
        <p:nvPicPr>
          <p:cNvPr id="15366" name="Picture 9" descr="https://www.cea.es/logotipos/gif/color/ceavertical.gif">
            <a:extLst>
              <a:ext uri="{FF2B5EF4-FFF2-40B4-BE49-F238E27FC236}">
                <a16:creationId xmlns:a16="http://schemas.microsoft.com/office/drawing/2014/main" id="{02D920A1-21C3-4FBA-9EE6-C10EE5711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868863"/>
            <a:ext cx="1476375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Imagen 2" descr="Imagen que contiene señal, firmar, dibujo&#10;&#10;Descripción generada automáticamente">
            <a:extLst>
              <a:ext uri="{FF2B5EF4-FFF2-40B4-BE49-F238E27FC236}">
                <a16:creationId xmlns:a16="http://schemas.microsoft.com/office/drawing/2014/main" id="{D6F06B38-8329-4A28-888C-B611B9008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833938"/>
            <a:ext cx="1520825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3EDC29F9-13BA-4CA5-8429-B23510996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002088"/>
            <a:ext cx="7772400" cy="4413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es-ES" altLang="es-ES_tradnl" sz="1800" b="1" dirty="0">
              <a:solidFill>
                <a:schemeClr val="tx1">
                  <a:lumMod val="50000"/>
                  <a:lumOff val="50000"/>
                </a:schemeClr>
              </a:solidFill>
              <a:latin typeface="Gill Sans SemiBold" panose="020B0502020104020203" pitchFamily="34" charset="-79"/>
              <a:cs typeface="Gill Sans SemiBold" panose="020B0502020104020203" pitchFamily="34" charset="-79"/>
            </a:endParaRPr>
          </a:p>
          <a:p>
            <a:pPr marL="0" indent="0" algn="ctr" eaLnBrk="1" hangingPunct="1">
              <a:buFontTx/>
              <a:buNone/>
              <a:defRPr/>
            </a:pPr>
            <a:r>
              <a:rPr lang="es-ES" altLang="es-ES_tradnl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Carlos Fidalgo Gallardo </a:t>
            </a:r>
            <a:r>
              <a:rPr lang="es-ES" altLang="es-ES_tradnl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 </a:t>
            </a:r>
            <a:r>
              <a:rPr lang="es-ES" altLang="es-ES_tradnl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rPr>
              <a:t>MOREANA </a:t>
            </a:r>
            <a:r>
              <a:rPr lang="es-ES" altLang="es-ES_tradnl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rPr>
              <a:t>| Abogados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ángulo 1">
            <a:extLst>
              <a:ext uri="{FF2B5EF4-FFF2-40B4-BE49-F238E27FC236}">
                <a16:creationId xmlns:a16="http://schemas.microsoft.com/office/drawing/2014/main" id="{60BCC41D-45BA-4676-8441-F3B0E1760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6342063"/>
            <a:ext cx="2987675" cy="476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D49D6B1F-EBBA-4372-9913-0783B3A3A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975" y="1989138"/>
            <a:ext cx="3816350" cy="1038225"/>
          </a:xfrm>
        </p:spPr>
        <p:txBody>
          <a:bodyPr/>
          <a:lstStyle/>
          <a:p>
            <a:pPr algn="l" eaLnBrk="1" hangingPunct="1">
              <a:defRPr/>
            </a:pPr>
            <a:r>
              <a:rPr lang="es-ES" altLang="es-E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AEP y Mecanismo de Segunda Oportunidad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155F438-492D-4C46-90C1-75C3A756AFFF}"/>
              </a:ext>
            </a:extLst>
          </p:cNvPr>
          <p:cNvSpPr txBox="1"/>
          <p:nvPr/>
        </p:nvSpPr>
        <p:spPr>
          <a:xfrm>
            <a:off x="2397125" y="3429000"/>
            <a:ext cx="4349750" cy="2862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Fase de mediación y AEP (¿a extinguir?)</a:t>
            </a:r>
          </a:p>
          <a:p>
            <a:pPr marL="342900" indent="-342900">
              <a:buFontTx/>
              <a:buChar char="-"/>
              <a:defRPr/>
            </a:pPr>
            <a:r>
              <a:rPr lang="es-E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Quitas hasta 99%.</a:t>
            </a:r>
          </a:p>
          <a:p>
            <a:pPr marL="342900" indent="-342900">
              <a:buFontTx/>
              <a:buChar char="-"/>
              <a:defRPr/>
            </a:pPr>
            <a:r>
              <a:rPr lang="es-E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Esperas 10 años.</a:t>
            </a:r>
          </a:p>
          <a:p>
            <a:pPr marL="342900" indent="-342900">
              <a:buFontTx/>
              <a:buChar char="-"/>
              <a:defRPr/>
            </a:pPr>
            <a:endParaRPr lang="es-ES" sz="2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>
              <a:defRPr/>
            </a:pPr>
            <a:r>
              <a:rPr lang="es-E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Concurso (consecutivo)</a:t>
            </a:r>
          </a:p>
          <a:p>
            <a:pPr marL="342900" indent="-342900">
              <a:buFontTx/>
              <a:buChar char="-"/>
              <a:defRPr/>
            </a:pPr>
            <a:r>
              <a:rPr lang="es-E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Concurso completo.</a:t>
            </a:r>
          </a:p>
          <a:p>
            <a:pPr marL="342900" indent="-342900">
              <a:buFontTx/>
              <a:buChar char="-"/>
              <a:defRPr/>
            </a:pPr>
            <a:r>
              <a:rPr lang="es-E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Concurso </a:t>
            </a:r>
            <a:r>
              <a:rPr lang="es-ES" sz="2000" i="1" dirty="0" err="1">
                <a:latin typeface="Gill Sans" panose="020B0502020104020203" pitchFamily="34" charset="-79"/>
                <a:cs typeface="Gill Sans" panose="020B0502020104020203" pitchFamily="34" charset="-79"/>
              </a:rPr>
              <a:t>express</a:t>
            </a:r>
            <a:r>
              <a:rPr lang="es-E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.</a:t>
            </a:r>
          </a:p>
          <a:p>
            <a:pPr marL="342900" indent="-342900">
              <a:buFontTx/>
              <a:buChar char="-"/>
              <a:defRPr/>
            </a:pPr>
            <a:endParaRPr lang="es-ES" sz="2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>
              <a:defRPr/>
            </a:pPr>
            <a:r>
              <a:rPr lang="es-E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Liquidación. La vivienda habitual.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ángulo 1">
            <a:extLst>
              <a:ext uri="{FF2B5EF4-FFF2-40B4-BE49-F238E27FC236}">
                <a16:creationId xmlns:a16="http://schemas.microsoft.com/office/drawing/2014/main" id="{48E074C6-0C7F-4A19-92C3-85650D7CF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6342063"/>
            <a:ext cx="2987675" cy="476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pic>
        <p:nvPicPr>
          <p:cNvPr id="35843" name="Imagen 4">
            <a:extLst>
              <a:ext uri="{FF2B5EF4-FFF2-40B4-BE49-F238E27FC236}">
                <a16:creationId xmlns:a16="http://schemas.microsoft.com/office/drawing/2014/main" id="{53C91722-1C1B-4323-816C-3FC0B17BC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9288" y="0"/>
            <a:ext cx="11845926" cy="681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ángulo 5">
            <a:extLst>
              <a:ext uri="{FF2B5EF4-FFF2-40B4-BE49-F238E27FC236}">
                <a16:creationId xmlns:a16="http://schemas.microsoft.com/office/drawing/2014/main" id="{5EF4418C-AD10-490B-8E6F-8EE0A095F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1597025"/>
            <a:ext cx="5616575" cy="4176713"/>
          </a:xfrm>
          <a:prstGeom prst="rect">
            <a:avLst/>
          </a:prstGeom>
          <a:solidFill>
            <a:schemeClr val="accent1">
              <a:alpha val="47058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35845" name="CuadroTexto 3">
            <a:extLst>
              <a:ext uri="{FF2B5EF4-FFF2-40B4-BE49-F238E27FC236}">
                <a16:creationId xmlns:a16="http://schemas.microsoft.com/office/drawing/2014/main" id="{CE2D538E-B0C6-4A69-9E0B-8EC74F091F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2852738"/>
            <a:ext cx="434975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000">
                <a:latin typeface="Gill Sans" pitchFamily="34" charset="0"/>
                <a:cs typeface="Gill Sans" pitchFamily="34" charset="0"/>
              </a:rPr>
              <a:t>El Beneficio de Exoneración de Pasivos Insatisfechos (BEPI)</a:t>
            </a:r>
          </a:p>
          <a:p>
            <a:pPr>
              <a:spcBef>
                <a:spcPct val="0"/>
              </a:spcBef>
              <a:buFontTx/>
              <a:buNone/>
            </a:pPr>
            <a:endParaRPr lang="es-ES" altLang="es-ES" sz="2000">
              <a:latin typeface="Gill Sans" pitchFamily="34" charset="0"/>
              <a:cs typeface="Gill Sans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000">
                <a:latin typeface="Gill Sans" pitchFamily="34" charset="0"/>
                <a:cs typeface="Gill Sans" pitchFamily="34" charset="0"/>
              </a:rPr>
              <a:t>Requisitos.</a:t>
            </a:r>
          </a:p>
          <a:p>
            <a:pPr>
              <a:spcBef>
                <a:spcPct val="0"/>
              </a:spcBef>
              <a:buFontTx/>
              <a:buNone/>
            </a:pPr>
            <a:endParaRPr lang="es-ES" altLang="es-ES" sz="2000">
              <a:latin typeface="Gill Sans" pitchFamily="34" charset="0"/>
              <a:cs typeface="Gill Sans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000">
                <a:latin typeface="Gill Sans" pitchFamily="34" charset="0"/>
                <a:cs typeface="Gill Sans" pitchFamily="34" charset="0"/>
              </a:rPr>
              <a:t>BEPI “directo” y BEPI “indirecto”.</a:t>
            </a:r>
          </a:p>
          <a:p>
            <a:pPr>
              <a:spcBef>
                <a:spcPct val="0"/>
              </a:spcBef>
              <a:buFontTx/>
              <a:buNone/>
            </a:pPr>
            <a:endParaRPr lang="es-ES" altLang="es-ES" sz="2000">
              <a:latin typeface="Gill Sans" pitchFamily="34" charset="0"/>
              <a:cs typeface="Gill Sans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000">
                <a:latin typeface="Gill Sans" pitchFamily="34" charset="0"/>
                <a:cs typeface="Gill Sans" pitchFamily="34" charset="0"/>
              </a:rPr>
              <a:t>BEPI… ¿revocable?</a:t>
            </a:r>
          </a:p>
        </p:txBody>
      </p:sp>
      <p:sp>
        <p:nvSpPr>
          <p:cNvPr id="35846" name="Título 1">
            <a:extLst>
              <a:ext uri="{FF2B5EF4-FFF2-40B4-BE49-F238E27FC236}">
                <a16:creationId xmlns:a16="http://schemas.microsoft.com/office/drawing/2014/main" id="{41687D8B-830C-4E6D-8291-8D9E245E04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92275" y="1614488"/>
            <a:ext cx="4751388" cy="1038225"/>
          </a:xfrm>
        </p:spPr>
        <p:txBody>
          <a:bodyPr/>
          <a:lstStyle/>
          <a:p>
            <a:pPr algn="l" eaLnBrk="1" hangingPunct="1"/>
            <a:r>
              <a:rPr lang="es-ES" altLang="es-ES" sz="2400" b="1">
                <a:solidFill>
                  <a:srgbClr val="000000"/>
                </a:solidFill>
                <a:latin typeface="Gill Sans" pitchFamily="34" charset="0"/>
                <a:cs typeface="Gill Sans" pitchFamily="34" charset="0"/>
              </a:rPr>
              <a:t>AEP y Mecanismo de Segunda Oportunidad (cont.)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ángulo 1">
            <a:extLst>
              <a:ext uri="{FF2B5EF4-FFF2-40B4-BE49-F238E27FC236}">
                <a16:creationId xmlns:a16="http://schemas.microsoft.com/office/drawing/2014/main" id="{6D11A526-40A0-482B-88F0-99BF97A1D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6342063"/>
            <a:ext cx="2987675" cy="476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D410AAA0-5BD4-42DA-AD57-5FB520FFB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975" y="1989138"/>
            <a:ext cx="5256213" cy="1038225"/>
          </a:xfrm>
        </p:spPr>
        <p:txBody>
          <a:bodyPr/>
          <a:lstStyle/>
          <a:p>
            <a:pPr algn="l" eaLnBrk="1" hangingPunct="1">
              <a:defRPr/>
            </a:pPr>
            <a:r>
              <a:rPr lang="es-ES" altLang="es-E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Anteproyecto de reforma de la Ley Concursal</a:t>
            </a:r>
          </a:p>
        </p:txBody>
      </p:sp>
      <p:sp>
        <p:nvSpPr>
          <p:cNvPr id="37892" name="CuadroTexto 4">
            <a:extLst>
              <a:ext uri="{FF2B5EF4-FFF2-40B4-BE49-F238E27FC236}">
                <a16:creationId xmlns:a16="http://schemas.microsoft.com/office/drawing/2014/main" id="{4CF47E0A-F784-4D83-B0B1-2DDE7C3A4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25" y="3429000"/>
            <a:ext cx="43497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000">
                <a:latin typeface="Gill Sans" pitchFamily="34" charset="0"/>
                <a:cs typeface="Gill Sans" pitchFamily="34" charset="0"/>
              </a:rPr>
              <a:t>Oooooootra revolución.</a:t>
            </a:r>
          </a:p>
          <a:p>
            <a:pPr>
              <a:spcBef>
                <a:spcPct val="0"/>
              </a:spcBef>
              <a:buFontTx/>
              <a:buNone/>
            </a:pPr>
            <a:endParaRPr lang="es-ES" altLang="es-ES" sz="2000">
              <a:latin typeface="Gill Sans" pitchFamily="34" charset="0"/>
              <a:cs typeface="Gill Sans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000">
                <a:latin typeface="Gill Sans" pitchFamily="34" charset="0"/>
                <a:cs typeface="Gill Sans" pitchFamily="34" charset="0"/>
              </a:rPr>
              <a:t>Reforma LC y Segunda Oportunidad.</a:t>
            </a:r>
          </a:p>
          <a:p>
            <a:pPr>
              <a:spcBef>
                <a:spcPct val="0"/>
              </a:spcBef>
              <a:buFontTx/>
              <a:buNone/>
            </a:pPr>
            <a:endParaRPr lang="es-ES" altLang="es-ES" sz="2000">
              <a:latin typeface="Gill Sans" pitchFamily="34" charset="0"/>
              <a:cs typeface="Gill Sans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000">
                <a:latin typeface="Gill Sans" pitchFamily="34" charset="0"/>
                <a:cs typeface="Gill Sans" pitchFamily="34" charset="0"/>
              </a:rPr>
              <a:t>El RD-L 27/2021 de 23 de noviembre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Imagen 3">
            <a:extLst>
              <a:ext uri="{FF2B5EF4-FFF2-40B4-BE49-F238E27FC236}">
                <a16:creationId xmlns:a16="http://schemas.microsoft.com/office/drawing/2014/main" id="{D276C6FD-75D6-44AC-A4D8-4044E59B4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38" y="2206625"/>
            <a:ext cx="3830637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ángulo 4">
            <a:extLst>
              <a:ext uri="{FF2B5EF4-FFF2-40B4-BE49-F238E27FC236}">
                <a16:creationId xmlns:a16="http://schemas.microsoft.com/office/drawing/2014/main" id="{FCC15C84-2724-46A0-B1DE-2709D0ACBF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163" y="-26988"/>
            <a:ext cx="3779837" cy="11239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pic>
        <p:nvPicPr>
          <p:cNvPr id="39940" name="Imagen 14">
            <a:extLst>
              <a:ext uri="{FF2B5EF4-FFF2-40B4-BE49-F238E27FC236}">
                <a16:creationId xmlns:a16="http://schemas.microsoft.com/office/drawing/2014/main" id="{49181B4A-2720-4208-B329-3B75587DF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525" y="739775"/>
            <a:ext cx="2914650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CuadroTexto 12">
            <a:extLst>
              <a:ext uri="{FF2B5EF4-FFF2-40B4-BE49-F238E27FC236}">
                <a16:creationId xmlns:a16="http://schemas.microsoft.com/office/drawing/2014/main" id="{D12912E2-B6D2-44BC-8B88-4E3797596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0413" y="169863"/>
            <a:ext cx="42481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s-ES_tradnl" altLang="es-ES" sz="1400">
                <a:solidFill>
                  <a:srgbClr val="595959"/>
                </a:solidFill>
                <a:ea typeface="Baghdad"/>
                <a:cs typeface="Baghdad"/>
              </a:rPr>
              <a:t>Información y Consultas en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s-ES_tradnl" altLang="es-ES" sz="1400" b="1">
                <a:solidFill>
                  <a:srgbClr val="595959"/>
                </a:solidFill>
                <a:ea typeface="Baghdad"/>
                <a:cs typeface="Baghdad"/>
              </a:rPr>
              <a:t>masempresas.cea.es</a:t>
            </a:r>
            <a:endParaRPr lang="es-ES" altLang="es-ES" sz="1400" b="1">
              <a:solidFill>
                <a:srgbClr val="595959"/>
              </a:solidFill>
              <a:ea typeface="Baghdad"/>
              <a:cs typeface="Baghdad"/>
            </a:endParaRPr>
          </a:p>
        </p:txBody>
      </p:sp>
      <p:sp>
        <p:nvSpPr>
          <p:cNvPr id="39942" name="Rectángulo 10">
            <a:extLst>
              <a:ext uri="{FF2B5EF4-FFF2-40B4-BE49-F238E27FC236}">
                <a16:creationId xmlns:a16="http://schemas.microsoft.com/office/drawing/2014/main" id="{A24869CF-8569-4612-BF7A-31D42AA81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6308725"/>
            <a:ext cx="2987675" cy="476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2B3CCAC-4B7D-4FDA-8863-C79710F78798}"/>
              </a:ext>
            </a:extLst>
          </p:cNvPr>
          <p:cNvSpPr txBox="1"/>
          <p:nvPr/>
        </p:nvSpPr>
        <p:spPr bwMode="auto">
          <a:xfrm>
            <a:off x="4779963" y="4602163"/>
            <a:ext cx="1177925" cy="252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ＭＳ Ｐゴシック" charset="-128"/>
              </a:rPr>
              <a:t>Financiado por:</a:t>
            </a:r>
          </a:p>
        </p:txBody>
      </p:sp>
      <p:sp>
        <p:nvSpPr>
          <p:cNvPr id="39944" name="Marcador de contenido 2">
            <a:extLst>
              <a:ext uri="{FF2B5EF4-FFF2-40B4-BE49-F238E27FC236}">
                <a16:creationId xmlns:a16="http://schemas.microsoft.com/office/drawing/2014/main" id="{D0458E90-594F-434B-A3CA-04F2FAD6277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9750" y="3609975"/>
            <a:ext cx="7772400" cy="682625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es-ES" altLang="es-ES_tradnl" sz="3600">
                <a:solidFill>
                  <a:srgbClr val="3AAB35"/>
                </a:solidFill>
              </a:rPr>
              <a:t>Gracias</a:t>
            </a:r>
          </a:p>
        </p:txBody>
      </p:sp>
      <p:pic>
        <p:nvPicPr>
          <p:cNvPr id="39945" name="Picture 9" descr="https://www.cea.es/logotipos/gif/color/ceavertical.gif">
            <a:extLst>
              <a:ext uri="{FF2B5EF4-FFF2-40B4-BE49-F238E27FC236}">
                <a16:creationId xmlns:a16="http://schemas.microsoft.com/office/drawing/2014/main" id="{6692290D-FCEF-4B4D-AEC9-EFC56E64F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906963"/>
            <a:ext cx="1476375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Imagen 1" descr="Imagen que contiene señal, firmar, dibujo&#10;&#10;Descripción generada automáticamente">
            <a:extLst>
              <a:ext uri="{FF2B5EF4-FFF2-40B4-BE49-F238E27FC236}">
                <a16:creationId xmlns:a16="http://schemas.microsoft.com/office/drawing/2014/main" id="{C7E9A2B8-EABE-4D45-9DD6-F6591945C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833938"/>
            <a:ext cx="1520825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ángulo 4">
            <a:extLst>
              <a:ext uri="{FF2B5EF4-FFF2-40B4-BE49-F238E27FC236}">
                <a16:creationId xmlns:a16="http://schemas.microsoft.com/office/drawing/2014/main" id="{A6334DAE-4D9C-4EE3-BEBE-CAFB741EF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3063" y="-26988"/>
            <a:ext cx="3690937" cy="11239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40963" name="Rectángulo 10">
            <a:extLst>
              <a:ext uri="{FF2B5EF4-FFF2-40B4-BE49-F238E27FC236}">
                <a16:creationId xmlns:a16="http://schemas.microsoft.com/office/drawing/2014/main" id="{99914446-98B5-460D-ADD1-ABBF272827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9563" y="6265863"/>
            <a:ext cx="3017837" cy="476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pic>
        <p:nvPicPr>
          <p:cNvPr id="40964" name="Imagen 14">
            <a:extLst>
              <a:ext uri="{FF2B5EF4-FFF2-40B4-BE49-F238E27FC236}">
                <a16:creationId xmlns:a16="http://schemas.microsoft.com/office/drawing/2014/main" id="{9D67410D-1407-42FB-A70F-A9FAECFF3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525" y="739775"/>
            <a:ext cx="2914650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CuadroTexto 12">
            <a:extLst>
              <a:ext uri="{FF2B5EF4-FFF2-40B4-BE49-F238E27FC236}">
                <a16:creationId xmlns:a16="http://schemas.microsoft.com/office/drawing/2014/main" id="{B29F60D0-6D00-43DA-9191-DDA01FFE6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0413" y="169863"/>
            <a:ext cx="42481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s-ES_tradnl" altLang="es-ES" sz="1400">
                <a:solidFill>
                  <a:srgbClr val="595959"/>
                </a:solidFill>
                <a:ea typeface="Baghdad"/>
                <a:cs typeface="Baghdad"/>
              </a:rPr>
              <a:t>Información y Consultas en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s-ES_tradnl" altLang="es-ES" sz="1400" b="1">
                <a:solidFill>
                  <a:srgbClr val="595959"/>
                </a:solidFill>
                <a:ea typeface="Baghdad"/>
                <a:cs typeface="Baghdad"/>
              </a:rPr>
              <a:t>masempresas.cea.es</a:t>
            </a:r>
            <a:endParaRPr lang="es-ES" altLang="es-ES" sz="1400" b="1">
              <a:solidFill>
                <a:srgbClr val="595959"/>
              </a:solidFill>
              <a:ea typeface="Baghdad"/>
              <a:cs typeface="Baghdad"/>
            </a:endParaRPr>
          </a:p>
        </p:txBody>
      </p:sp>
      <p:pic>
        <p:nvPicPr>
          <p:cNvPr id="40966" name="Imagen 3">
            <a:extLst>
              <a:ext uri="{FF2B5EF4-FFF2-40B4-BE49-F238E27FC236}">
                <a16:creationId xmlns:a16="http://schemas.microsoft.com/office/drawing/2014/main" id="{B81AFCB1-CEE0-4DD2-ADF4-6C58865B7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38" y="2228850"/>
            <a:ext cx="3830637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Imagen 2" descr="Captura de pantalla de un celular con letras&#10;&#10;Descripción generada automáticamente">
            <a:extLst>
              <a:ext uri="{FF2B5EF4-FFF2-40B4-BE49-F238E27FC236}">
                <a16:creationId xmlns:a16="http://schemas.microsoft.com/office/drawing/2014/main" id="{DB1FF638-7632-438B-AF6E-AA1083B0D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4646613"/>
            <a:ext cx="66357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ángulo 1">
            <a:extLst>
              <a:ext uri="{FF2B5EF4-FFF2-40B4-BE49-F238E27FC236}">
                <a16:creationId xmlns:a16="http://schemas.microsoft.com/office/drawing/2014/main" id="{CE36650F-C032-42AD-BEF1-BF4008EFB6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6342063"/>
            <a:ext cx="2987675" cy="476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113BE8D-9A90-43B6-9C68-5F9ABB305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133600"/>
            <a:ext cx="7772400" cy="1038225"/>
          </a:xfrm>
        </p:spPr>
        <p:txBody>
          <a:bodyPr/>
          <a:lstStyle/>
          <a:p>
            <a:pPr eaLnBrk="1" hangingPunct="1">
              <a:defRPr/>
            </a:pPr>
            <a:r>
              <a:rPr lang="es-ES" altLang="es-E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… porque, a veces, todo falla.</a:t>
            </a:r>
          </a:p>
        </p:txBody>
      </p:sp>
      <p:sp>
        <p:nvSpPr>
          <p:cNvPr id="17412" name="CuadroTexto 1">
            <a:extLst>
              <a:ext uri="{FF2B5EF4-FFF2-40B4-BE49-F238E27FC236}">
                <a16:creationId xmlns:a16="http://schemas.microsoft.com/office/drawing/2014/main" id="{2A72F986-B00C-44B9-8135-96012218A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3284538"/>
            <a:ext cx="547211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400">
                <a:latin typeface="Gill Sans" pitchFamily="34" charset="0"/>
                <a:cs typeface="Gill Sans" pitchFamily="34" charset="0"/>
              </a:rPr>
              <a:t>Estrategia empresarial.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>
                <a:latin typeface="Gill Sans" pitchFamily="34" charset="0"/>
                <a:cs typeface="Gill Sans" pitchFamily="34" charset="0"/>
              </a:rPr>
              <a:t>Planificación económico – financiera.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>
                <a:latin typeface="Gill Sans" pitchFamily="34" charset="0"/>
                <a:cs typeface="Gill Sans" pitchFamily="34" charset="0"/>
              </a:rPr>
              <a:t>Optimización patrimonial.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>
                <a:latin typeface="Gill Sans" pitchFamily="34" charset="0"/>
                <a:cs typeface="Gill Sans" pitchFamily="34" charset="0"/>
              </a:rPr>
              <a:t>Cumplimiento normativo.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ángulo 1">
            <a:extLst>
              <a:ext uri="{FF2B5EF4-FFF2-40B4-BE49-F238E27FC236}">
                <a16:creationId xmlns:a16="http://schemas.microsoft.com/office/drawing/2014/main" id="{EC4A410B-A9F8-4AA1-AB30-D4D9C5B99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6342063"/>
            <a:ext cx="2987675" cy="476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pic>
        <p:nvPicPr>
          <p:cNvPr id="19459" name="Imagen 2" descr="Imagen que contiene colorido, decorado, azul, papalote&#10;&#10;Descripción generada automáticamente">
            <a:extLst>
              <a:ext uri="{FF2B5EF4-FFF2-40B4-BE49-F238E27FC236}">
                <a16:creationId xmlns:a16="http://schemas.microsoft.com/office/drawing/2014/main" id="{C1A9D1CE-C383-49D6-929F-E63D3BB60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113" y="1763713"/>
            <a:ext cx="6018213" cy="414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1A0EA5D5-D16C-4F49-8D65-30AAFBE56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9100" y="1763713"/>
            <a:ext cx="4356100" cy="1038225"/>
          </a:xfrm>
        </p:spPr>
        <p:txBody>
          <a:bodyPr/>
          <a:lstStyle/>
          <a:p>
            <a:pPr algn="l" eaLnBrk="1" hangingPunct="1">
              <a:defRPr/>
            </a:pPr>
            <a:r>
              <a:rPr lang="es-ES" altLang="es-E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Patrimonio personal</a:t>
            </a:r>
            <a:br>
              <a:rPr lang="es-ES" altLang="es-E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</a:br>
            <a:r>
              <a:rPr lang="es-ES" altLang="es-E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y patrimonio empresarial</a:t>
            </a:r>
          </a:p>
        </p:txBody>
      </p:sp>
      <p:sp>
        <p:nvSpPr>
          <p:cNvPr id="19461" name="CuadroTexto 5">
            <a:extLst>
              <a:ext uri="{FF2B5EF4-FFF2-40B4-BE49-F238E27FC236}">
                <a16:creationId xmlns:a16="http://schemas.microsoft.com/office/drawing/2014/main" id="{58D99290-8B40-4060-BF64-B7E0AD52B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2806700"/>
            <a:ext cx="54737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400">
                <a:latin typeface="Gill Sans" pitchFamily="34" charset="0"/>
                <a:cs typeface="Gill Sans" pitchFamily="34" charset="0"/>
              </a:rPr>
              <a:t>- Sociedades de capital y accionistas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>
                <a:latin typeface="Gill Sans" pitchFamily="34" charset="0"/>
                <a:cs typeface="Gill Sans" pitchFamily="34" charset="0"/>
              </a:rPr>
              <a:t>- Responsabilidad de administradores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>
                <a:latin typeface="Gill Sans" pitchFamily="34" charset="0"/>
                <a:cs typeface="Gill Sans" pitchFamily="34" charset="0"/>
              </a:rPr>
              <a:t>- La </a:t>
            </a:r>
            <a:r>
              <a:rPr lang="es-ES" altLang="es-ES" sz="2400" i="1">
                <a:latin typeface="Gill Sans" pitchFamily="34" charset="0"/>
                <a:cs typeface="Gill Sans" pitchFamily="34" charset="0"/>
              </a:rPr>
              <a:t>obligación</a:t>
            </a:r>
            <a:r>
              <a:rPr lang="es-ES" altLang="es-ES" sz="2400">
                <a:latin typeface="Gill Sans" pitchFamily="34" charset="0"/>
                <a:cs typeface="Gill Sans" pitchFamily="34" charset="0"/>
              </a:rPr>
              <a:t> de presentar concurso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>
                <a:latin typeface="Gill Sans" pitchFamily="34" charset="0"/>
                <a:cs typeface="Gill Sans" pitchFamily="34" charset="0"/>
              </a:rPr>
              <a:t>- Garantías personales y reales.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ángulo 1">
            <a:extLst>
              <a:ext uri="{FF2B5EF4-FFF2-40B4-BE49-F238E27FC236}">
                <a16:creationId xmlns:a16="http://schemas.microsoft.com/office/drawing/2014/main" id="{084D4B9C-A7E3-4960-93BE-10A1D36C8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6342063"/>
            <a:ext cx="2987675" cy="476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D021EAEB-0718-4E24-BE4F-F55C08978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263" y="1628775"/>
            <a:ext cx="3816350" cy="1038225"/>
          </a:xfrm>
        </p:spPr>
        <p:txBody>
          <a:bodyPr/>
          <a:lstStyle/>
          <a:p>
            <a:pPr algn="l" eaLnBrk="1" hangingPunct="1">
              <a:defRPr/>
            </a:pPr>
            <a:r>
              <a:rPr lang="es-ES" altLang="es-E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La responsabilidad</a:t>
            </a:r>
            <a:br>
              <a:rPr lang="es-ES" altLang="es-E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</a:br>
            <a:r>
              <a:rPr lang="es-ES" altLang="es-E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patrimonial universal</a:t>
            </a:r>
            <a:br>
              <a:rPr lang="es-ES" altLang="es-E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</a:br>
            <a:r>
              <a:rPr lang="es-ES" altLang="es-E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(art. 1911 CC)</a:t>
            </a:r>
          </a:p>
        </p:txBody>
      </p:sp>
      <p:pic>
        <p:nvPicPr>
          <p:cNvPr id="21508" name="Imagen 5" descr="Imagen que contiene persona, interior, mujer, parado&#10;&#10;Descripción generada automáticamente">
            <a:extLst>
              <a:ext uri="{FF2B5EF4-FFF2-40B4-BE49-F238E27FC236}">
                <a16:creationId xmlns:a16="http://schemas.microsoft.com/office/drawing/2014/main" id="{B227510C-B7FA-4C7C-8897-023C7A864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9738"/>
            <a:ext cx="4699000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CuadroTexto 7">
            <a:extLst>
              <a:ext uri="{FF2B5EF4-FFF2-40B4-BE49-F238E27FC236}">
                <a16:creationId xmlns:a16="http://schemas.microsoft.com/office/drawing/2014/main" id="{4DBE68C2-39F9-440A-87FF-B2895DB30D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8738" y="2935288"/>
            <a:ext cx="3825875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000">
                <a:latin typeface="Gill Sans" pitchFamily="34" charset="0"/>
                <a:cs typeface="Gill Sans" pitchFamily="34" charset="0"/>
              </a:rPr>
              <a:t>“Del cumplimiento de sus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000">
                <a:latin typeface="Gill Sans" pitchFamily="34" charset="0"/>
                <a:cs typeface="Gill Sans" pitchFamily="34" charset="0"/>
              </a:rPr>
              <a:t>obligaciones responde el deudor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000">
                <a:latin typeface="Gill Sans" pitchFamily="34" charset="0"/>
                <a:cs typeface="Gill Sans" pitchFamily="34" charset="0"/>
              </a:rPr>
              <a:t>con todos sus bienes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000">
                <a:latin typeface="Gill Sans" pitchFamily="34" charset="0"/>
                <a:cs typeface="Gill Sans" pitchFamily="34" charset="0"/>
              </a:rPr>
              <a:t>presentes y futuros”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ángulo 1">
            <a:extLst>
              <a:ext uri="{FF2B5EF4-FFF2-40B4-BE49-F238E27FC236}">
                <a16:creationId xmlns:a16="http://schemas.microsoft.com/office/drawing/2014/main" id="{8BD5827F-FE5B-4540-B387-587DBC779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6342063"/>
            <a:ext cx="2987675" cy="476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770BB577-5AEB-4D95-A4CF-4938FCD36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975" y="1989138"/>
            <a:ext cx="3816350" cy="1038225"/>
          </a:xfrm>
        </p:spPr>
        <p:txBody>
          <a:bodyPr/>
          <a:lstStyle/>
          <a:p>
            <a:pPr algn="l" eaLnBrk="1" hangingPunct="1">
              <a:defRPr/>
            </a:pPr>
            <a:r>
              <a:rPr lang="es-ES" altLang="es-E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La insolvencia</a:t>
            </a:r>
          </a:p>
        </p:txBody>
      </p:sp>
      <p:sp>
        <p:nvSpPr>
          <p:cNvPr id="23556" name="CuadroTexto 3">
            <a:extLst>
              <a:ext uri="{FF2B5EF4-FFF2-40B4-BE49-F238E27FC236}">
                <a16:creationId xmlns:a16="http://schemas.microsoft.com/office/drawing/2014/main" id="{3EDC5C00-20D6-45BC-B387-161D306E7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3100388"/>
            <a:ext cx="434975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000">
                <a:latin typeface="Gill Sans" pitchFamily="34" charset="0"/>
                <a:cs typeface="Gill Sans" pitchFamily="34" charset="0"/>
              </a:rPr>
              <a:t>La insolvencia no es no tener nada</a:t>
            </a:r>
          </a:p>
          <a:p>
            <a:pPr>
              <a:spcBef>
                <a:spcPct val="0"/>
              </a:spcBef>
              <a:buFontTx/>
              <a:buNone/>
            </a:pPr>
            <a:endParaRPr lang="es-ES" altLang="es-ES" sz="2000">
              <a:latin typeface="Gill Sans" pitchFamily="34" charset="0"/>
              <a:cs typeface="Gill Sans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000">
                <a:latin typeface="Gill Sans" pitchFamily="34" charset="0"/>
                <a:cs typeface="Gill Sans" pitchFamily="34" charset="0"/>
              </a:rPr>
              <a:t>Insolvencia </a:t>
            </a:r>
            <a:r>
              <a:rPr lang="es-ES" altLang="es-ES" sz="2000" i="1">
                <a:latin typeface="Gill Sans" pitchFamily="34" charset="0"/>
                <a:cs typeface="Gill Sans" pitchFamily="34" charset="0"/>
              </a:rPr>
              <a:t>probable, inminente, actual</a:t>
            </a:r>
            <a:r>
              <a:rPr lang="es-ES" altLang="es-ES" sz="2000">
                <a:latin typeface="Gill Sans" pitchFamily="34" charset="0"/>
                <a:cs typeface="Gill Sans" pitchFamily="34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es-ES" altLang="es-ES" sz="2000">
              <a:latin typeface="Gill Sans" pitchFamily="34" charset="0"/>
              <a:cs typeface="Gill Sans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000">
                <a:latin typeface="Gill Sans" pitchFamily="34" charset="0"/>
                <a:cs typeface="Gill Sans" pitchFamily="34" charset="0"/>
              </a:rPr>
              <a:t>La </a:t>
            </a:r>
            <a:r>
              <a:rPr lang="es-ES" altLang="es-ES" sz="2000" i="1">
                <a:latin typeface="Gill Sans" pitchFamily="34" charset="0"/>
                <a:cs typeface="Gill Sans" pitchFamily="34" charset="0"/>
              </a:rPr>
              <a:t>obligación</a:t>
            </a:r>
            <a:r>
              <a:rPr lang="es-ES" altLang="es-ES" sz="2000">
                <a:latin typeface="Gill Sans" pitchFamily="34" charset="0"/>
                <a:cs typeface="Gill Sans" pitchFamily="34" charset="0"/>
              </a:rPr>
              <a:t> de solicitar el concurso.</a:t>
            </a:r>
          </a:p>
          <a:p>
            <a:pPr>
              <a:spcBef>
                <a:spcPct val="0"/>
              </a:spcBef>
              <a:buFontTx/>
              <a:buNone/>
            </a:pPr>
            <a:endParaRPr lang="es-ES" altLang="es-ES" sz="2000">
              <a:latin typeface="Gill Sans" pitchFamily="34" charset="0"/>
              <a:cs typeface="Gill Sans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000">
                <a:latin typeface="Gill Sans" pitchFamily="34" charset="0"/>
                <a:cs typeface="Gill Sans" pitchFamily="34" charset="0"/>
              </a:rPr>
              <a:t>Las </a:t>
            </a:r>
            <a:r>
              <a:rPr lang="es-ES" altLang="es-ES" sz="2000" i="1">
                <a:latin typeface="Gill Sans" pitchFamily="34" charset="0"/>
                <a:cs typeface="Gill Sans" pitchFamily="34" charset="0"/>
              </a:rPr>
              <a:t>moratorias concursales</a:t>
            </a:r>
            <a:r>
              <a:rPr lang="es-ES" altLang="es-ES" sz="2000">
                <a:latin typeface="Gill Sans" pitchFamily="34" charset="0"/>
                <a:cs typeface="Gill Sans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ángulo 1">
            <a:extLst>
              <a:ext uri="{FF2B5EF4-FFF2-40B4-BE49-F238E27FC236}">
                <a16:creationId xmlns:a16="http://schemas.microsoft.com/office/drawing/2014/main" id="{61CC494E-0C4C-4709-A34E-B2CE37F3F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6342063"/>
            <a:ext cx="2987675" cy="476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798DA547-7D7A-4610-BE67-ACE630505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975" y="1989138"/>
            <a:ext cx="3816350" cy="1038225"/>
          </a:xfrm>
        </p:spPr>
        <p:txBody>
          <a:bodyPr/>
          <a:lstStyle/>
          <a:p>
            <a:pPr algn="l" eaLnBrk="1" hangingPunct="1">
              <a:defRPr/>
            </a:pPr>
            <a:r>
              <a:rPr lang="es-ES" altLang="es-E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Normativa sobre tratamiento de la insolvencia</a:t>
            </a:r>
          </a:p>
        </p:txBody>
      </p:sp>
      <p:sp>
        <p:nvSpPr>
          <p:cNvPr id="25604" name="CuadroTexto 3">
            <a:extLst>
              <a:ext uri="{FF2B5EF4-FFF2-40B4-BE49-F238E27FC236}">
                <a16:creationId xmlns:a16="http://schemas.microsoft.com/office/drawing/2014/main" id="{266F8AA3-1DA4-4883-8E49-09504162F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25" y="3429000"/>
            <a:ext cx="434975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000">
                <a:latin typeface="Gill Sans" pitchFamily="34" charset="0"/>
                <a:cs typeface="Gill Sans" pitchFamily="34" charset="0"/>
              </a:rPr>
              <a:t>Ley Concursal (2003)</a:t>
            </a:r>
          </a:p>
          <a:p>
            <a:pPr>
              <a:spcBef>
                <a:spcPct val="0"/>
              </a:spcBef>
              <a:buFontTx/>
              <a:buNone/>
            </a:pPr>
            <a:endParaRPr lang="es-ES" altLang="es-ES" sz="2000">
              <a:latin typeface="Gill Sans" pitchFamily="34" charset="0"/>
              <a:cs typeface="Gill Sans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000">
                <a:latin typeface="Gill Sans" pitchFamily="34" charset="0"/>
                <a:cs typeface="Gill Sans" pitchFamily="34" charset="0"/>
              </a:rPr>
              <a:t>Normativa COVID (RDL 16/2020)</a:t>
            </a:r>
          </a:p>
          <a:p>
            <a:pPr>
              <a:spcBef>
                <a:spcPct val="0"/>
              </a:spcBef>
              <a:buFontTx/>
              <a:buNone/>
            </a:pPr>
            <a:endParaRPr lang="es-ES" altLang="es-ES" sz="2000">
              <a:latin typeface="Gill Sans" pitchFamily="34" charset="0"/>
              <a:cs typeface="Gill Sans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000">
                <a:latin typeface="Gill Sans" pitchFamily="34" charset="0"/>
                <a:cs typeface="Gill Sans" pitchFamily="34" charset="0"/>
              </a:rPr>
              <a:t>Directiva 2019/1023</a:t>
            </a:r>
          </a:p>
          <a:p>
            <a:pPr>
              <a:spcBef>
                <a:spcPct val="0"/>
              </a:spcBef>
              <a:buFontTx/>
              <a:buNone/>
            </a:pPr>
            <a:endParaRPr lang="es-ES" altLang="es-ES" sz="2000">
              <a:latin typeface="Gill Sans" pitchFamily="34" charset="0"/>
              <a:cs typeface="Gill Sans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000">
                <a:latin typeface="Gill Sans" pitchFamily="34" charset="0"/>
                <a:cs typeface="Gill Sans" pitchFamily="34" charset="0"/>
              </a:rPr>
              <a:t>TRLC</a:t>
            </a:r>
          </a:p>
          <a:p>
            <a:pPr>
              <a:spcBef>
                <a:spcPct val="0"/>
              </a:spcBef>
              <a:buFontTx/>
              <a:buNone/>
            </a:pPr>
            <a:endParaRPr lang="es-ES" altLang="es-ES" sz="2000">
              <a:latin typeface="Gill Sans" pitchFamily="34" charset="0"/>
              <a:cs typeface="Gill Sans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000">
                <a:latin typeface="Gill Sans" pitchFamily="34" charset="0"/>
                <a:cs typeface="Gill Sans" pitchFamily="34" charset="0"/>
              </a:rPr>
              <a:t>Anteproyecto de Reforma de la LC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ángulo 1">
            <a:extLst>
              <a:ext uri="{FF2B5EF4-FFF2-40B4-BE49-F238E27FC236}">
                <a16:creationId xmlns:a16="http://schemas.microsoft.com/office/drawing/2014/main" id="{EAAFADBE-1C69-41C3-9D96-5AC497453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6342063"/>
            <a:ext cx="2987675" cy="476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pic>
        <p:nvPicPr>
          <p:cNvPr id="27651" name="Imagen 1">
            <a:extLst>
              <a:ext uri="{FF2B5EF4-FFF2-40B4-BE49-F238E27FC236}">
                <a16:creationId xmlns:a16="http://schemas.microsoft.com/office/drawing/2014/main" id="{89BFAF1B-73A6-4720-9A55-C13F01F62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4CCAE215-C98F-434B-AC97-F90224B01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975" y="1989138"/>
            <a:ext cx="3816350" cy="1038225"/>
          </a:xfrm>
        </p:spPr>
        <p:txBody>
          <a:bodyPr/>
          <a:lstStyle/>
          <a:p>
            <a:pPr algn="l" eaLnBrk="1" hangingPunct="1">
              <a:defRPr/>
            </a:pPr>
            <a:r>
              <a:rPr lang="es-ES" altLang="es-E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El concurso de acreedores</a:t>
            </a:r>
          </a:p>
        </p:txBody>
      </p:sp>
      <p:sp>
        <p:nvSpPr>
          <p:cNvPr id="27653" name="CuadroTexto 4">
            <a:extLst>
              <a:ext uri="{FF2B5EF4-FFF2-40B4-BE49-F238E27FC236}">
                <a16:creationId xmlns:a16="http://schemas.microsoft.com/office/drawing/2014/main" id="{98A6E7D0-F586-4D64-8964-5A7888521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25" y="3429000"/>
            <a:ext cx="43497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000">
                <a:latin typeface="Gill Sans" pitchFamily="34" charset="0"/>
                <a:cs typeface="Gill Sans" pitchFamily="34" charset="0"/>
              </a:rPr>
              <a:t>Persona física o jurídica</a:t>
            </a:r>
          </a:p>
          <a:p>
            <a:pPr>
              <a:spcBef>
                <a:spcPct val="0"/>
              </a:spcBef>
              <a:buFontTx/>
              <a:buNone/>
            </a:pPr>
            <a:endParaRPr lang="es-ES" altLang="es-ES" sz="2000">
              <a:latin typeface="Gill Sans" pitchFamily="34" charset="0"/>
              <a:cs typeface="Gill Sans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000">
                <a:latin typeface="Gill Sans" pitchFamily="34" charset="0"/>
                <a:cs typeface="Gill Sans" pitchFamily="34" charset="0"/>
              </a:rPr>
              <a:t>Conceptos básicos.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ángulo 1">
            <a:extLst>
              <a:ext uri="{FF2B5EF4-FFF2-40B4-BE49-F238E27FC236}">
                <a16:creationId xmlns:a16="http://schemas.microsoft.com/office/drawing/2014/main" id="{E69501F3-B89F-468A-8AC9-E0FD13A55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6342063"/>
            <a:ext cx="2987675" cy="476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7E7096E7-96B3-4B2E-A368-036BE09E7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975" y="1989138"/>
            <a:ext cx="3816350" cy="1038225"/>
          </a:xfrm>
        </p:spPr>
        <p:txBody>
          <a:bodyPr/>
          <a:lstStyle/>
          <a:p>
            <a:pPr algn="l" eaLnBrk="1" hangingPunct="1">
              <a:defRPr/>
            </a:pPr>
            <a:r>
              <a:rPr lang="es-ES" altLang="es-E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El concurso de acreedores (cont.)</a:t>
            </a:r>
          </a:p>
        </p:txBody>
      </p:sp>
      <p:sp>
        <p:nvSpPr>
          <p:cNvPr id="29700" name="CuadroTexto 3">
            <a:extLst>
              <a:ext uri="{FF2B5EF4-FFF2-40B4-BE49-F238E27FC236}">
                <a16:creationId xmlns:a16="http://schemas.microsoft.com/office/drawing/2014/main" id="{2DECCCE9-8CF3-44FE-B9DB-BC84C8E80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25" y="3429000"/>
            <a:ext cx="434975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Char char="-"/>
            </a:pPr>
            <a:r>
              <a:rPr lang="es-ES" altLang="es-ES" sz="2000">
                <a:latin typeface="Gill Sans" pitchFamily="34" charset="0"/>
                <a:cs typeface="Gill Sans" pitchFamily="34" charset="0"/>
              </a:rPr>
              <a:t>Proceso universal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s-ES" altLang="es-ES" sz="2000">
                <a:latin typeface="Gill Sans" pitchFamily="34" charset="0"/>
                <a:cs typeface="Gill Sans" pitchFamily="34" charset="0"/>
              </a:rPr>
              <a:t>Voluntario o necesario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s-ES" altLang="es-ES" sz="2000">
                <a:latin typeface="Gill Sans" pitchFamily="34" charset="0"/>
                <a:cs typeface="Gill Sans" pitchFamily="34" charset="0"/>
              </a:rPr>
              <a:t>Suspensión exigibilidad de créditos concursales (“foto fija”)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s-ES" altLang="es-ES" sz="2000">
                <a:latin typeface="Gill Sans" pitchFamily="34" charset="0"/>
                <a:cs typeface="Gill Sans" pitchFamily="34" charset="0"/>
              </a:rPr>
              <a:t>Suspensión ejecuciones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s-ES" altLang="es-ES" sz="2000">
                <a:latin typeface="Gill Sans" pitchFamily="34" charset="0"/>
                <a:cs typeface="Gill Sans" pitchFamily="34" charset="0"/>
              </a:rPr>
              <a:t>Acuerdo con acreedores… o liquidación.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s-ES" altLang="es-ES" sz="2000">
                <a:latin typeface="Gill Sans" pitchFamily="34" charset="0"/>
                <a:cs typeface="Gill Sans" pitchFamily="34" charset="0"/>
              </a:rPr>
              <a:t>Pieza de calificación.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ángulo 1">
            <a:extLst>
              <a:ext uri="{FF2B5EF4-FFF2-40B4-BE49-F238E27FC236}">
                <a16:creationId xmlns:a16="http://schemas.microsoft.com/office/drawing/2014/main" id="{62A61E89-81B0-41FE-9532-6CA9032B3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6342063"/>
            <a:ext cx="2987675" cy="476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616D3A1-320C-408A-AD39-70B1A6601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975" y="1989138"/>
            <a:ext cx="3816350" cy="1038225"/>
          </a:xfrm>
        </p:spPr>
        <p:txBody>
          <a:bodyPr/>
          <a:lstStyle/>
          <a:p>
            <a:pPr algn="l" eaLnBrk="1" hangingPunct="1">
              <a:defRPr/>
            </a:pPr>
            <a:r>
              <a:rPr lang="es-ES" altLang="es-E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El concurso de acreedores (cont.)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DB8816D-6402-41EE-8A33-25213C05A3A7}"/>
              </a:ext>
            </a:extLst>
          </p:cNvPr>
          <p:cNvSpPr txBox="1"/>
          <p:nvPr/>
        </p:nvSpPr>
        <p:spPr>
          <a:xfrm>
            <a:off x="2397125" y="3429000"/>
            <a:ext cx="4349750" cy="2862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Las Secciones:</a:t>
            </a:r>
          </a:p>
          <a:p>
            <a:pPr marL="342900" indent="-342900">
              <a:buFontTx/>
              <a:buChar char="-"/>
              <a:defRPr/>
            </a:pPr>
            <a:r>
              <a:rPr lang="es-E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Primera: declaración y conclusión.</a:t>
            </a:r>
          </a:p>
          <a:p>
            <a:pPr marL="342900" indent="-342900">
              <a:buFontTx/>
              <a:buChar char="-"/>
              <a:defRPr/>
            </a:pPr>
            <a:r>
              <a:rPr lang="es-E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Segunda:  Administración Concursal.</a:t>
            </a:r>
          </a:p>
          <a:p>
            <a:pPr marL="342900" indent="-342900">
              <a:buFontTx/>
              <a:buChar char="-"/>
              <a:defRPr/>
            </a:pPr>
            <a:r>
              <a:rPr lang="es-E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Tercera: Masa activa.</a:t>
            </a:r>
          </a:p>
          <a:p>
            <a:pPr marL="342900" indent="-342900">
              <a:buFontTx/>
              <a:buChar char="-"/>
              <a:defRPr/>
            </a:pPr>
            <a:r>
              <a:rPr lang="es-E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Cuarta: Masa pasiva.</a:t>
            </a:r>
          </a:p>
          <a:p>
            <a:pPr marL="342900" indent="-342900">
              <a:buFontTx/>
              <a:buChar char="-"/>
              <a:defRPr/>
            </a:pPr>
            <a:r>
              <a:rPr lang="es-E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Quinta: Convenio o liquidación.</a:t>
            </a:r>
          </a:p>
          <a:p>
            <a:pPr marL="342900" indent="-342900">
              <a:buFontTx/>
              <a:buChar char="-"/>
              <a:defRPr/>
            </a:pPr>
            <a:r>
              <a:rPr lang="es-E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Sexta: Calificación.</a:t>
            </a:r>
          </a:p>
          <a:p>
            <a:pPr marL="342900" indent="-342900">
              <a:buFontTx/>
              <a:buChar char="-"/>
              <a:defRPr/>
            </a:pPr>
            <a:endParaRPr lang="es-ES" sz="2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>
              <a:defRPr/>
            </a:pPr>
            <a:r>
              <a:rPr lang="es-E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… y el BEPI (persona física).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esentación en blanc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resentación en blanc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altLang="es-E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altLang="es-E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Presentación 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735</TotalTime>
  <Words>397</Words>
  <Application>Microsoft Office PowerPoint</Application>
  <PresentationFormat>Presentación en pantalla (4:3)</PresentationFormat>
  <Paragraphs>103</Paragraphs>
  <Slides>14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3" baseType="lpstr">
      <vt:lpstr>Arial</vt:lpstr>
      <vt:lpstr>ＭＳ Ｐゴシック</vt:lpstr>
      <vt:lpstr>Times New Roman</vt:lpstr>
      <vt:lpstr>SimSun</vt:lpstr>
      <vt:lpstr>Gill Sans</vt:lpstr>
      <vt:lpstr>Gill Sans SemiBold</vt:lpstr>
      <vt:lpstr>Georgia</vt:lpstr>
      <vt:lpstr>Baghdad</vt:lpstr>
      <vt:lpstr>Presentación en blanco</vt:lpstr>
      <vt:lpstr>HACIA LA RECUPERACIÓN POST – COVID:   ESTRATEGIA EMPRESARIAL Y GESTIÓN DE LA INSOLVENCIA  </vt:lpstr>
      <vt:lpstr>… porque, a veces, todo falla.</vt:lpstr>
      <vt:lpstr>Patrimonio personal y patrimonio empresarial</vt:lpstr>
      <vt:lpstr>La responsabilidad patrimonial universal (art. 1911 CC)</vt:lpstr>
      <vt:lpstr>La insolvencia</vt:lpstr>
      <vt:lpstr>Normativa sobre tratamiento de la insolvencia</vt:lpstr>
      <vt:lpstr>El concurso de acreedores</vt:lpstr>
      <vt:lpstr>El concurso de acreedores (cont.)</vt:lpstr>
      <vt:lpstr>El concurso de acreedores (cont.)</vt:lpstr>
      <vt:lpstr>AEP y Mecanismo de Segunda Oportunidad</vt:lpstr>
      <vt:lpstr>AEP y Mecanismo de Segunda Oportunidad (cont.)</vt:lpstr>
      <vt:lpstr>Anteproyecto de reforma de la Ley Concursal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Titulo Ponencia</dc:title>
  <dc:creator>Usuario de Microsoft Office</dc:creator>
  <cp:lastModifiedBy>Maria Luisa Vinsac</cp:lastModifiedBy>
  <cp:revision>32</cp:revision>
  <dcterms:created xsi:type="dcterms:W3CDTF">2016-02-23T11:26:03Z</dcterms:created>
  <dcterms:modified xsi:type="dcterms:W3CDTF">2021-12-07T09:34:34Z</dcterms:modified>
</cp:coreProperties>
</file>