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62" r:id="rId3"/>
    <p:sldId id="263" r:id="rId4"/>
    <p:sldId id="270" r:id="rId5"/>
    <p:sldId id="288" r:id="rId6"/>
    <p:sldId id="264" r:id="rId7"/>
    <p:sldId id="266" r:id="rId8"/>
    <p:sldId id="267" r:id="rId9"/>
    <p:sldId id="268" r:id="rId10"/>
    <p:sldId id="271" r:id="rId11"/>
    <p:sldId id="273" r:id="rId12"/>
    <p:sldId id="272" r:id="rId13"/>
    <p:sldId id="274" r:id="rId14"/>
    <p:sldId id="275" r:id="rId15"/>
    <p:sldId id="26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59" r:id="rId28"/>
    <p:sldId id="261" r:id="rId29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404"/>
    <p:restoredTop sz="97134"/>
  </p:normalViewPr>
  <p:slideViewPr>
    <p:cSldViewPr>
      <p:cViewPr varScale="1">
        <p:scale>
          <a:sx n="91" d="100"/>
          <a:sy n="91" d="100"/>
        </p:scale>
        <p:origin x="192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BDA0D89-3896-C544-8744-A7652DF3E0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F0528A-B6D3-BF41-A64D-2671BA118E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F254D7-9F0C-8F46-BA23-867B89AB0718}" type="datetimeFigureOut">
              <a:rPr lang="es-ES" altLang="es-ES"/>
              <a:pPr>
                <a:defRPr/>
              </a:pPr>
              <a:t>26/11/20</a:t>
            </a:fld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F131A-D27A-7047-9975-08C88B5E3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BC4551-E97F-6747-A77C-D1D3479B35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04AF76-8775-BB42-810C-D5CCB13499B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8F785E0-3995-2746-9B09-83CF1F04A6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8981F64-B06C-AF4F-8DF6-0D9677D04C2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ED552BC-BF9B-BD45-A0B7-48B6F19A731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F1204F0-7D4A-AB45-80FB-BE365C26C10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noProof="0"/>
              <a:t>Haga clic para modificar el estilo de texto del patrón</a:t>
            </a:r>
          </a:p>
          <a:p>
            <a:pPr lvl="1"/>
            <a:r>
              <a:rPr lang="es-ES_tradnl" altLang="es-ES" noProof="0"/>
              <a:t>Segundo nivel</a:t>
            </a:r>
          </a:p>
          <a:p>
            <a:pPr lvl="2"/>
            <a:r>
              <a:rPr lang="es-ES_tradnl" altLang="es-ES" noProof="0"/>
              <a:t>Tercer nivel</a:t>
            </a:r>
          </a:p>
          <a:p>
            <a:pPr lvl="3"/>
            <a:r>
              <a:rPr lang="es-ES_tradnl" altLang="es-ES" noProof="0"/>
              <a:t>Cuarto nivel</a:t>
            </a:r>
          </a:p>
          <a:p>
            <a:pPr lvl="4"/>
            <a:r>
              <a:rPr lang="es-ES_tradnl" altLang="es-ES" noProof="0"/>
              <a:t>Quinto nivel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33527AE-76FE-A74C-A881-01CE4CFDF3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98C97BD-274D-C64E-947D-836C66FD98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36E6D8-764E-7246-A52F-89049ED5DB00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Marcador de imagen de diapositiva 1">
            <a:extLst>
              <a:ext uri="{FF2B5EF4-FFF2-40B4-BE49-F238E27FC236}">
                <a16:creationId xmlns:a16="http://schemas.microsoft.com/office/drawing/2014/main" id="{1EC99491-85F5-5641-AF28-7055F9E9F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Marcador de notas 2">
            <a:extLst>
              <a:ext uri="{FF2B5EF4-FFF2-40B4-BE49-F238E27FC236}">
                <a16:creationId xmlns:a16="http://schemas.microsoft.com/office/drawing/2014/main" id="{74E6ECD4-CF74-0C4D-A112-CB0840D492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Marcador de número de diapositiva 3">
            <a:extLst>
              <a:ext uri="{FF2B5EF4-FFF2-40B4-BE49-F238E27FC236}">
                <a16:creationId xmlns:a16="http://schemas.microsoft.com/office/drawing/2014/main" id="{09B0CC86-FE8D-034F-9ED7-491E23B2B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B4A618-B0FB-8442-BA9A-6A185EEAC1E4}" type="slidenum">
              <a:rPr lang="es-ES_tradnl" altLang="es-ES" sz="1200" smtClean="0"/>
              <a:pPr/>
              <a:t>1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>
            <a:extLst>
              <a:ext uri="{FF2B5EF4-FFF2-40B4-BE49-F238E27FC236}">
                <a16:creationId xmlns:a16="http://schemas.microsoft.com/office/drawing/2014/main" id="{3CBD046C-65C0-FD4A-A899-D5BB7D0DC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Marcador de notas 2">
            <a:extLst>
              <a:ext uri="{FF2B5EF4-FFF2-40B4-BE49-F238E27FC236}">
                <a16:creationId xmlns:a16="http://schemas.microsoft.com/office/drawing/2014/main" id="{E505CA2C-0622-C647-B8DA-18DF24555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Marcador de número de diapositiva 3">
            <a:extLst>
              <a:ext uri="{FF2B5EF4-FFF2-40B4-BE49-F238E27FC236}">
                <a16:creationId xmlns:a16="http://schemas.microsoft.com/office/drawing/2014/main" id="{F8FA80A1-F795-1944-84EF-B360EE5F8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40F3B1-F785-D54B-A829-756E35B7E639}" type="slidenum">
              <a:rPr lang="es-ES_tradnl" altLang="es-ES" sz="1200" smtClean="0"/>
              <a:pPr/>
              <a:t>10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3012131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>
            <a:extLst>
              <a:ext uri="{FF2B5EF4-FFF2-40B4-BE49-F238E27FC236}">
                <a16:creationId xmlns:a16="http://schemas.microsoft.com/office/drawing/2014/main" id="{3CBD046C-65C0-FD4A-A899-D5BB7D0DC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Marcador de notas 2">
            <a:extLst>
              <a:ext uri="{FF2B5EF4-FFF2-40B4-BE49-F238E27FC236}">
                <a16:creationId xmlns:a16="http://schemas.microsoft.com/office/drawing/2014/main" id="{E505CA2C-0622-C647-B8DA-18DF24555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Marcador de número de diapositiva 3">
            <a:extLst>
              <a:ext uri="{FF2B5EF4-FFF2-40B4-BE49-F238E27FC236}">
                <a16:creationId xmlns:a16="http://schemas.microsoft.com/office/drawing/2014/main" id="{F8FA80A1-F795-1944-84EF-B360EE5F8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40F3B1-F785-D54B-A829-756E35B7E639}" type="slidenum">
              <a:rPr lang="es-ES_tradnl" altLang="es-ES" sz="1200" smtClean="0"/>
              <a:pPr/>
              <a:t>11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1994097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>
            <a:extLst>
              <a:ext uri="{FF2B5EF4-FFF2-40B4-BE49-F238E27FC236}">
                <a16:creationId xmlns:a16="http://schemas.microsoft.com/office/drawing/2014/main" id="{3CBD046C-65C0-FD4A-A899-D5BB7D0DC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Marcador de notas 2">
            <a:extLst>
              <a:ext uri="{FF2B5EF4-FFF2-40B4-BE49-F238E27FC236}">
                <a16:creationId xmlns:a16="http://schemas.microsoft.com/office/drawing/2014/main" id="{E505CA2C-0622-C647-B8DA-18DF24555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Marcador de número de diapositiva 3">
            <a:extLst>
              <a:ext uri="{FF2B5EF4-FFF2-40B4-BE49-F238E27FC236}">
                <a16:creationId xmlns:a16="http://schemas.microsoft.com/office/drawing/2014/main" id="{F8FA80A1-F795-1944-84EF-B360EE5F8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40F3B1-F785-D54B-A829-756E35B7E639}" type="slidenum">
              <a:rPr lang="es-ES_tradnl" altLang="es-ES" sz="1200" smtClean="0"/>
              <a:pPr/>
              <a:t>12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71097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>
            <a:extLst>
              <a:ext uri="{FF2B5EF4-FFF2-40B4-BE49-F238E27FC236}">
                <a16:creationId xmlns:a16="http://schemas.microsoft.com/office/drawing/2014/main" id="{3CBD046C-65C0-FD4A-A899-D5BB7D0DC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Marcador de notas 2">
            <a:extLst>
              <a:ext uri="{FF2B5EF4-FFF2-40B4-BE49-F238E27FC236}">
                <a16:creationId xmlns:a16="http://schemas.microsoft.com/office/drawing/2014/main" id="{E505CA2C-0622-C647-B8DA-18DF24555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Marcador de número de diapositiva 3">
            <a:extLst>
              <a:ext uri="{FF2B5EF4-FFF2-40B4-BE49-F238E27FC236}">
                <a16:creationId xmlns:a16="http://schemas.microsoft.com/office/drawing/2014/main" id="{F8FA80A1-F795-1944-84EF-B360EE5F8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40F3B1-F785-D54B-A829-756E35B7E639}" type="slidenum">
              <a:rPr lang="es-ES_tradnl" altLang="es-ES" sz="1200" smtClean="0"/>
              <a:pPr/>
              <a:t>13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1258891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14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991086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15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16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829727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17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3136624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18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3549937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19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394444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Marcador de imagen de diapositiva 1">
            <a:extLst>
              <a:ext uri="{FF2B5EF4-FFF2-40B4-BE49-F238E27FC236}">
                <a16:creationId xmlns:a16="http://schemas.microsoft.com/office/drawing/2014/main" id="{AE936F4A-C0F9-DE42-B851-DEE84C93D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Marcador de notas 2">
            <a:extLst>
              <a:ext uri="{FF2B5EF4-FFF2-40B4-BE49-F238E27FC236}">
                <a16:creationId xmlns:a16="http://schemas.microsoft.com/office/drawing/2014/main" id="{EA6E9A3B-E50D-5040-B614-F97C8A8FE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Marcador de número de diapositiva 3">
            <a:extLst>
              <a:ext uri="{FF2B5EF4-FFF2-40B4-BE49-F238E27FC236}">
                <a16:creationId xmlns:a16="http://schemas.microsoft.com/office/drawing/2014/main" id="{92D1ED62-9B73-0C45-92BA-A5C7EA2C0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A1A648-9C3B-FB4D-A8EF-915C50D8EE90}" type="slidenum">
              <a:rPr lang="es-ES_tradnl" altLang="es-ES" sz="1200" smtClean="0"/>
              <a:pPr/>
              <a:t>2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20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1424019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21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1998676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22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638874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23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1275504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24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2142141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25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3952523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AAF06756-94B1-4843-A447-A64DC4CDF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88AD212D-FCF8-7847-AFE7-BA2414AB4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DD48DEC6-BAE1-DF44-A19C-229D3AC0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42EA5-2465-224D-A3E5-78C9B7CDF2A1}" type="slidenum">
              <a:rPr lang="es-ES_tradnl" altLang="es-ES" sz="1200" smtClean="0"/>
              <a:pPr/>
              <a:t>26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231186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Marcador de imagen de diapositiva 1">
            <a:extLst>
              <a:ext uri="{FF2B5EF4-FFF2-40B4-BE49-F238E27FC236}">
                <a16:creationId xmlns:a16="http://schemas.microsoft.com/office/drawing/2014/main" id="{CA1ED435-35C5-1749-8253-ED7949A20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Marcador de notas 2">
            <a:extLst>
              <a:ext uri="{FF2B5EF4-FFF2-40B4-BE49-F238E27FC236}">
                <a16:creationId xmlns:a16="http://schemas.microsoft.com/office/drawing/2014/main" id="{1CC6B06D-BEF6-8F40-A45F-ADA3A4B95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Marcador de número de diapositiva 3">
            <a:extLst>
              <a:ext uri="{FF2B5EF4-FFF2-40B4-BE49-F238E27FC236}">
                <a16:creationId xmlns:a16="http://schemas.microsoft.com/office/drawing/2014/main" id="{C8D0CF37-6C4F-7E46-B3BC-050A4E962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ED9D0F-37FA-DE4F-9C3D-C26F62075DA4}" type="slidenum">
              <a:rPr lang="es-ES_tradnl" altLang="es-ES" sz="1200" smtClean="0"/>
              <a:pPr/>
              <a:t>3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Marcador de imagen de diapositiva 1">
            <a:extLst>
              <a:ext uri="{FF2B5EF4-FFF2-40B4-BE49-F238E27FC236}">
                <a16:creationId xmlns:a16="http://schemas.microsoft.com/office/drawing/2014/main" id="{FC31E1E3-FB42-0949-9EEB-9CECF2048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Marcador de notas 2">
            <a:extLst>
              <a:ext uri="{FF2B5EF4-FFF2-40B4-BE49-F238E27FC236}">
                <a16:creationId xmlns:a16="http://schemas.microsoft.com/office/drawing/2014/main" id="{CB9FFB4D-ECD4-CC45-9E49-C594C808A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Marcador de número de diapositiva 3">
            <a:extLst>
              <a:ext uri="{FF2B5EF4-FFF2-40B4-BE49-F238E27FC236}">
                <a16:creationId xmlns:a16="http://schemas.microsoft.com/office/drawing/2014/main" id="{C1A6CD14-52C4-B74E-95B6-18552B571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7A3BBB1-46EF-F743-90A1-7C69F8DBAA8C}" type="slidenum">
              <a:rPr lang="es-ES_tradnl" altLang="es-ES" sz="1200" smtClean="0"/>
              <a:pPr/>
              <a:t>4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Marcador de imagen de diapositiva 1">
            <a:extLst>
              <a:ext uri="{FF2B5EF4-FFF2-40B4-BE49-F238E27FC236}">
                <a16:creationId xmlns:a16="http://schemas.microsoft.com/office/drawing/2014/main" id="{CA1ED435-35C5-1749-8253-ED7949A20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Marcador de notas 2">
            <a:extLst>
              <a:ext uri="{FF2B5EF4-FFF2-40B4-BE49-F238E27FC236}">
                <a16:creationId xmlns:a16="http://schemas.microsoft.com/office/drawing/2014/main" id="{1CC6B06D-BEF6-8F40-A45F-ADA3A4B95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Marcador de número de diapositiva 3">
            <a:extLst>
              <a:ext uri="{FF2B5EF4-FFF2-40B4-BE49-F238E27FC236}">
                <a16:creationId xmlns:a16="http://schemas.microsoft.com/office/drawing/2014/main" id="{C8D0CF37-6C4F-7E46-B3BC-050A4E962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ED9D0F-37FA-DE4F-9C3D-C26F62075DA4}" type="slidenum">
              <a:rPr lang="es-ES_tradnl" altLang="es-ES" sz="1200" smtClean="0"/>
              <a:pPr/>
              <a:t>5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303690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Marcador de imagen de diapositiva 1">
            <a:extLst>
              <a:ext uri="{FF2B5EF4-FFF2-40B4-BE49-F238E27FC236}">
                <a16:creationId xmlns:a16="http://schemas.microsoft.com/office/drawing/2014/main" id="{A427C38D-2C4A-1B41-B256-42B914BB6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Marcador de notas 2">
            <a:extLst>
              <a:ext uri="{FF2B5EF4-FFF2-40B4-BE49-F238E27FC236}">
                <a16:creationId xmlns:a16="http://schemas.microsoft.com/office/drawing/2014/main" id="{85D008BE-8082-A74F-B315-48C46894C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Marcador de número de diapositiva 3">
            <a:extLst>
              <a:ext uri="{FF2B5EF4-FFF2-40B4-BE49-F238E27FC236}">
                <a16:creationId xmlns:a16="http://schemas.microsoft.com/office/drawing/2014/main" id="{CBA5D6E6-0EB6-CC48-85F6-D278E12DF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3772DE-D258-6245-802D-857630277B6A}" type="slidenum">
              <a:rPr lang="es-ES_tradnl" altLang="es-ES" sz="1200" smtClean="0"/>
              <a:pPr/>
              <a:t>6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Marcador de imagen de diapositiva 1">
            <a:extLst>
              <a:ext uri="{FF2B5EF4-FFF2-40B4-BE49-F238E27FC236}">
                <a16:creationId xmlns:a16="http://schemas.microsoft.com/office/drawing/2014/main" id="{FF033964-2179-B24B-934C-80EC9A0DA5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Marcador de notas 2">
            <a:extLst>
              <a:ext uri="{FF2B5EF4-FFF2-40B4-BE49-F238E27FC236}">
                <a16:creationId xmlns:a16="http://schemas.microsoft.com/office/drawing/2014/main" id="{2E435580-25F8-0B49-858D-1AEE7BB9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Marcador de número de diapositiva 3">
            <a:extLst>
              <a:ext uri="{FF2B5EF4-FFF2-40B4-BE49-F238E27FC236}">
                <a16:creationId xmlns:a16="http://schemas.microsoft.com/office/drawing/2014/main" id="{8F8D5E3A-9473-3240-BEF3-B3CFCAE44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1F88F3-19C8-9D42-9268-593E08D4FBFB}" type="slidenum">
              <a:rPr lang="es-ES_tradnl" altLang="es-ES" sz="1200" smtClean="0"/>
              <a:pPr/>
              <a:t>7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Marcador de imagen de diapositiva 1">
            <a:extLst>
              <a:ext uri="{FF2B5EF4-FFF2-40B4-BE49-F238E27FC236}">
                <a16:creationId xmlns:a16="http://schemas.microsoft.com/office/drawing/2014/main" id="{4086A168-9D2B-AB41-892E-85CD1A696D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Marcador de notas 2">
            <a:extLst>
              <a:ext uri="{FF2B5EF4-FFF2-40B4-BE49-F238E27FC236}">
                <a16:creationId xmlns:a16="http://schemas.microsoft.com/office/drawing/2014/main" id="{6F292F9B-825F-7146-B866-DDFEDDD9D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Marcador de número de diapositiva 3">
            <a:extLst>
              <a:ext uri="{FF2B5EF4-FFF2-40B4-BE49-F238E27FC236}">
                <a16:creationId xmlns:a16="http://schemas.microsoft.com/office/drawing/2014/main" id="{CBEC3EA2-E308-DF43-B030-6F8D0C0C0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76D63D5-F4E4-A945-BD61-68183A81124E}" type="slidenum">
              <a:rPr lang="es-ES_tradnl" altLang="es-ES" sz="1200" smtClean="0"/>
              <a:pPr/>
              <a:t>8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>
            <a:extLst>
              <a:ext uri="{FF2B5EF4-FFF2-40B4-BE49-F238E27FC236}">
                <a16:creationId xmlns:a16="http://schemas.microsoft.com/office/drawing/2014/main" id="{3CBD046C-65C0-FD4A-A899-D5BB7D0DC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Marcador de notas 2">
            <a:extLst>
              <a:ext uri="{FF2B5EF4-FFF2-40B4-BE49-F238E27FC236}">
                <a16:creationId xmlns:a16="http://schemas.microsoft.com/office/drawing/2014/main" id="{E505CA2C-0622-C647-B8DA-18DF24555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Marcador de número de diapositiva 3">
            <a:extLst>
              <a:ext uri="{FF2B5EF4-FFF2-40B4-BE49-F238E27FC236}">
                <a16:creationId xmlns:a16="http://schemas.microsoft.com/office/drawing/2014/main" id="{F8FA80A1-F795-1944-84EF-B360EE5F8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40F3B1-F785-D54B-A829-756E35B7E639}" type="slidenum">
              <a:rPr lang="es-ES_tradnl" altLang="es-ES" sz="1200" smtClean="0"/>
              <a:pPr/>
              <a:t>9</a:t>
            </a:fld>
            <a:endParaRPr lang="es-ES_tradnl" alt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EFF5FDD-AD83-A143-9AE4-AF5BA896BD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7463" y="-693738"/>
            <a:ext cx="13109576" cy="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s-ES" alt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44CD6E1-2860-BC44-B7C8-553C31DF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71C9A2D-83D9-224D-90B9-43FB5965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7DEAC9C-9A56-DC4B-AC28-D36EE13D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7324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874D755-8725-1A48-B785-E4A5CF5D546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73565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F99876-5619-E942-A2A8-AD3A08BC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D40932-FD98-C847-9105-08ED7673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AB2A6A-677C-8E4E-B10E-9526D33E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DCE7F5B-D6FE-1140-B375-0AA798F8CD1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04825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9FA86-91D6-7744-AA0D-50214153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1D024C-6909-F647-8087-E58EFE4E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3405C6-D92D-B24A-8473-C7135BC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852AD61-AE0D-214F-B83C-3F45B05F0AE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98385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B0679-D89A-074D-9125-07D783361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C72DB0-E408-924B-ABD7-AFE88B28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6165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FEBBA1-B424-794E-B86D-74A6B86F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3675" y="56181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B077FB3-7794-7C46-8700-B3B3297CC13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418372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2D30CA-C921-9E40-A21F-64B1276F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DCAB82-3FE7-7A49-AB6A-8CD826EB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C309B6-90A3-1845-9BE2-A46274C1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F94A016-8CAD-C942-9EA7-653FA2D7EA39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57168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1A7B9C-77B0-7D49-976E-3EAEAF7E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682BCE-5B13-BA4B-B6BF-EC95DB08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53100C-F660-D44E-BF0E-6E70FC2D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9177DB8-D9E9-454F-AC57-4716DAF11AD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6337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10DDC3-4B81-CC4C-A44B-38892F54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1B3E9E-EDB8-F447-B7F9-819BEC6F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67D631E-77CD-C843-844E-51312344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A4B24A3-B99E-A142-B708-435284DC572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32793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4D1FC7-B1BB-7844-A4F6-FD6FED27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506C44E-66BD-1A49-8E89-06F628DB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624495-6219-F944-ACCC-E44874B59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D077FFE-6E01-874B-B091-C3159D726E2B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2011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8A8312-5333-6441-87A9-6B0774EB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04982F-B25F-E049-A6E2-F4DA56F5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6D4D21-7196-0642-A555-CE63A3176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79832E4-598F-724F-90AD-192BC999D37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21604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3EE4A3-4E7C-4C42-98DE-EAB0CEAFF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E600ED-8050-2D4F-8B1D-4A598E28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D6B5B9-9824-7A44-926D-34B96BBF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ED60675-0043-2644-B47F-C0F430A24196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61585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15302C-98AF-2D44-8D49-44D5F797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0F0F3C-F9F7-3B4D-A622-8472909F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01049C-2E14-7743-BB59-0CD99E8B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CB46A8E-0F21-0D47-A58F-E3F71EBF9BE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97242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87DC012B-B398-4E49-9536-A25F77019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-26988"/>
            <a:ext cx="3297238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2">
            <a:extLst>
              <a:ext uri="{FF2B5EF4-FFF2-40B4-BE49-F238E27FC236}">
                <a16:creationId xmlns:a16="http://schemas.microsoft.com/office/drawing/2014/main" id="{AE469470-86C0-D843-A50C-E3ABB66202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115888"/>
            <a:ext cx="16494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06D321A4-3E50-1640-A07B-60E06D67D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C721EEB2-8CC9-7F41-A928-A6E31A44C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9D05922-2DBE-3E46-8932-E2338F3389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1816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80D1EC-6BBB-0646-AE92-69010C0B02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589588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_tradnl" altLang="es-ES"/>
          </a:p>
        </p:txBody>
      </p:sp>
      <p:pic>
        <p:nvPicPr>
          <p:cNvPr id="1032" name="Imagen 3">
            <a:extLst>
              <a:ext uri="{FF2B5EF4-FFF2-40B4-BE49-F238E27FC236}">
                <a16:creationId xmlns:a16="http://schemas.microsoft.com/office/drawing/2014/main" id="{45F6104E-88F2-D644-AADD-E42A436A2E1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196850"/>
            <a:ext cx="13636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Imagen 4">
            <a:extLst>
              <a:ext uri="{FF2B5EF4-FFF2-40B4-BE49-F238E27FC236}">
                <a16:creationId xmlns:a16="http://schemas.microsoft.com/office/drawing/2014/main" id="{30C3C5C0-1CF4-BA46-B371-96D55B31FF8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481763"/>
            <a:ext cx="15557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">
            <a:extLst>
              <a:ext uri="{FF2B5EF4-FFF2-40B4-BE49-F238E27FC236}">
                <a16:creationId xmlns:a16="http://schemas.microsoft.com/office/drawing/2014/main" id="{808DC8B6-0CF3-FD42-9EAF-0CD0E3C2B0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987925"/>
            <a:ext cx="32766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agen 5">
            <a:extLst>
              <a:ext uri="{FF2B5EF4-FFF2-40B4-BE49-F238E27FC236}">
                <a16:creationId xmlns:a16="http://schemas.microsoft.com/office/drawing/2014/main" id="{68D2BC87-729C-7140-A3D4-5F014EA8146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6365875"/>
            <a:ext cx="291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client=safari&amp;rls=en&amp;q=cloud+estudio&amp;ie=UTF-8&amp;oe=UTF-8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65BE65B8-0387-A446-AD00-94585295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43113"/>
            <a:ext cx="7772400" cy="1038225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E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IMPULSA LAS VENTAS ONLINE CON LAS REDES SOCIALES</a:t>
            </a:r>
          </a:p>
        </p:txBody>
      </p:sp>
      <p:sp>
        <p:nvSpPr>
          <p:cNvPr id="15362" name="Marcador de contenido 2">
            <a:extLst>
              <a:ext uri="{FF2B5EF4-FFF2-40B4-BE49-F238E27FC236}">
                <a16:creationId xmlns:a16="http://schemas.microsoft.com/office/drawing/2014/main" id="{708672FA-C752-5C4D-945B-824AC35EA0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2625" y="3297238"/>
            <a:ext cx="7772400" cy="919162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s-ES" altLang="es-ES_tradnl" sz="2400">
                <a:solidFill>
                  <a:srgbClr val="3AAB35"/>
                </a:solidFill>
              </a:rPr>
              <a:t>Impartido por Sandra Romero </a:t>
            </a:r>
          </a:p>
          <a:p>
            <a:pPr marL="0" indent="0" algn="ctr" eaLnBrk="1" hangingPunct="1">
              <a:buFontTx/>
              <a:buNone/>
            </a:pPr>
            <a:r>
              <a:rPr lang="es-ES" altLang="es-ES_tradnl" sz="2400">
                <a:solidFill>
                  <a:srgbClr val="3AAB35"/>
                </a:solidFill>
              </a:rPr>
              <a:t>Cloud Estudio</a:t>
            </a:r>
          </a:p>
        </p:txBody>
      </p:sp>
      <p:sp>
        <p:nvSpPr>
          <p:cNvPr id="15363" name="Rectángulo 1">
            <a:extLst>
              <a:ext uri="{FF2B5EF4-FFF2-40B4-BE49-F238E27FC236}">
                <a16:creationId xmlns:a16="http://schemas.microsoft.com/office/drawing/2014/main" id="{29E0BC44-487C-3B42-8567-F4470005A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4BC604-A4AC-414C-8571-6AE8AB7ED42E}"/>
              </a:ext>
            </a:extLst>
          </p:cNvPr>
          <p:cNvSpPr txBox="1"/>
          <p:nvPr/>
        </p:nvSpPr>
        <p:spPr bwMode="auto">
          <a:xfrm>
            <a:off x="4779963" y="4602163"/>
            <a:ext cx="1177925" cy="25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-128"/>
              </a:rPr>
              <a:t>Financiado por:</a:t>
            </a:r>
          </a:p>
        </p:txBody>
      </p:sp>
      <p:pic>
        <p:nvPicPr>
          <p:cNvPr id="15365" name="Picture 9" descr="https://www.cea.es/logotipos/gif/color/ceavertical.gif">
            <a:extLst>
              <a:ext uri="{FF2B5EF4-FFF2-40B4-BE49-F238E27FC236}">
                <a16:creationId xmlns:a16="http://schemas.microsoft.com/office/drawing/2014/main" id="{95D9FEE9-B6CE-7045-82F2-0D0B6830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868863"/>
            <a:ext cx="14763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2" descr="Imagen que contiene señal, firmar, dibujo&#10;&#10;Descripción generada automáticamente">
            <a:extLst>
              <a:ext uri="{FF2B5EF4-FFF2-40B4-BE49-F238E27FC236}">
                <a16:creationId xmlns:a16="http://schemas.microsoft.com/office/drawing/2014/main" id="{B27CC11D-802F-9340-9E85-FE93ACD4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33938"/>
            <a:ext cx="15208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D5A6397-88CA-A946-8F05-6D0A39C8BB88}"/>
              </a:ext>
            </a:extLst>
          </p:cNvPr>
          <p:cNvCxnSpPr/>
          <p:nvPr/>
        </p:nvCxnSpPr>
        <p:spPr bwMode="auto">
          <a:xfrm>
            <a:off x="3424238" y="3757613"/>
            <a:ext cx="229076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ángulo 1">
            <a:extLst>
              <a:ext uri="{FF2B5EF4-FFF2-40B4-BE49-F238E27FC236}">
                <a16:creationId xmlns:a16="http://schemas.microsoft.com/office/drawing/2014/main" id="{52A598CB-CCFC-424F-8FA1-A5BF48C7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698" name="1 Título">
            <a:extLst>
              <a:ext uri="{FF2B5EF4-FFF2-40B4-BE49-F238E27FC236}">
                <a16:creationId xmlns:a16="http://schemas.microsoft.com/office/drawing/2014/main" id="{031D6366-CE94-6946-BD06-741D58A62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0915" y="596900"/>
            <a:ext cx="5582170" cy="1143000"/>
          </a:xfrm>
        </p:spPr>
        <p:txBody>
          <a:bodyPr/>
          <a:lstStyle/>
          <a:p>
            <a:r>
              <a:rPr lang="es-ES" altLang="es-ES" sz="2800" dirty="0"/>
              <a:t>Gestiona todos tus productos</a:t>
            </a:r>
          </a:p>
        </p:txBody>
      </p:sp>
      <p:pic>
        <p:nvPicPr>
          <p:cNvPr id="59394" name="Picture 2" descr="Gestiona todos tus productos">
            <a:extLst>
              <a:ext uri="{FF2B5EF4-FFF2-40B4-BE49-F238E27FC236}">
                <a16:creationId xmlns:a16="http://schemas.microsoft.com/office/drawing/2014/main" id="{200AEBEF-2F06-6244-B2BC-B9C52DE1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673598" cy="25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D65050C-9418-5B4A-A795-95B8111B109E}"/>
              </a:ext>
            </a:extLst>
          </p:cNvPr>
          <p:cNvSpPr txBox="1"/>
          <p:nvPr/>
        </p:nvSpPr>
        <p:spPr>
          <a:xfrm>
            <a:off x="323528" y="1739900"/>
            <a:ext cx="56886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Después de publicar cierto número de productos, puedes modificar lo que quieras. Como por ejemplo, la visibilidad del producto (quienes pueden verlo), con el fin de que </a:t>
            </a:r>
            <a:r>
              <a:rPr lang="es-ES" sz="1800" b="1" dirty="0"/>
              <a:t>todo esto se ajuste a tu público potencial</a:t>
            </a:r>
            <a:r>
              <a:rPr lang="es-ES" sz="1800" dirty="0"/>
              <a:t>.</a:t>
            </a:r>
          </a:p>
          <a:p>
            <a:br>
              <a:rPr lang="es-ES" sz="1800" dirty="0"/>
            </a:br>
            <a:r>
              <a:rPr lang="es-ES" sz="1800" dirty="0"/>
              <a:t>Se tiene la opción de </a:t>
            </a:r>
            <a:r>
              <a:rPr lang="es-ES" sz="1800" b="1" dirty="0"/>
              <a:t>administrar el inventario de tus artículos y hasta eliminarlos de la tienda</a:t>
            </a:r>
            <a:r>
              <a:rPr lang="es-ES" sz="1800" dirty="0"/>
              <a:t>, en caso de que no queden en existencia. Después de ajustar toda la información mencionada, procede a “</a:t>
            </a:r>
            <a:r>
              <a:rPr lang="es-ES" sz="1800" b="1" dirty="0"/>
              <a:t>Guardar</a:t>
            </a:r>
            <a:r>
              <a:rPr lang="es-ES" sz="1800" dirty="0"/>
              <a:t>” las modificaciones.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EC5639-7682-4C41-AF12-3E4B59154788}"/>
              </a:ext>
            </a:extLst>
          </p:cNvPr>
          <p:cNvSpPr/>
          <p:nvPr/>
        </p:nvSpPr>
        <p:spPr>
          <a:xfrm>
            <a:off x="2953338" y="634206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2437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ángulo 1">
            <a:extLst>
              <a:ext uri="{FF2B5EF4-FFF2-40B4-BE49-F238E27FC236}">
                <a16:creationId xmlns:a16="http://schemas.microsoft.com/office/drawing/2014/main" id="{52A598CB-CCFC-424F-8FA1-A5BF48C7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6317909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698" name="1 Título">
            <a:extLst>
              <a:ext uri="{FF2B5EF4-FFF2-40B4-BE49-F238E27FC236}">
                <a16:creationId xmlns:a16="http://schemas.microsoft.com/office/drawing/2014/main" id="{031D6366-CE94-6946-BD06-741D58A62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0915" y="596900"/>
            <a:ext cx="5582170" cy="1143000"/>
          </a:xfrm>
        </p:spPr>
        <p:txBody>
          <a:bodyPr/>
          <a:lstStyle/>
          <a:p>
            <a:r>
              <a:rPr lang="es-ES" altLang="es-ES" sz="2800" dirty="0"/>
              <a:t>Gestiona todos tus productos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65050C-9418-5B4A-A795-95B8111B109E}"/>
              </a:ext>
            </a:extLst>
          </p:cNvPr>
          <p:cNvSpPr txBox="1"/>
          <p:nvPr/>
        </p:nvSpPr>
        <p:spPr>
          <a:xfrm>
            <a:off x="3455368" y="1736785"/>
            <a:ext cx="56886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Para configurar los pagos de tu tienda online, debes buscar el botón “</a:t>
            </a:r>
            <a:r>
              <a:rPr lang="es-ES" sz="1800" b="1" dirty="0"/>
              <a:t>Configurar pagos</a:t>
            </a:r>
            <a:r>
              <a:rPr lang="es-ES" sz="1800" dirty="0"/>
              <a:t>”, hacer clic en él y continuar.</a:t>
            </a:r>
          </a:p>
          <a:p>
            <a:endParaRPr lang="es-ES" sz="1800" dirty="0"/>
          </a:p>
          <a:p>
            <a:r>
              <a:rPr lang="es-ES" sz="1800" dirty="0"/>
              <a:t>Posteriormente, se abre una ventana emergente que </a:t>
            </a:r>
            <a:r>
              <a:rPr lang="es-ES" sz="1800" b="1" dirty="0"/>
              <a:t>te solicita tus datos fiscales</a:t>
            </a:r>
            <a:r>
              <a:rPr lang="es-ES" sz="1800" dirty="0"/>
              <a:t>. Por tanto, este es un paso obligatorio y es importante que tengas sumo cuidado, ya que más adelante </a:t>
            </a:r>
            <a:r>
              <a:rPr lang="es-ES" sz="1800" b="1" dirty="0"/>
              <a:t>no podrás editarlo</a:t>
            </a:r>
            <a:r>
              <a:rPr lang="es-ES" sz="1800" dirty="0"/>
              <a:t>. La información que te pide es en torno al nombre de tu empresa, número de identificación del dueño y su nombre legal. Al colocar dichos datos, haz clic en “</a:t>
            </a:r>
            <a:r>
              <a:rPr lang="es-ES" sz="1800" b="1" dirty="0"/>
              <a:t>Guardar</a:t>
            </a:r>
            <a:r>
              <a:rPr lang="es-ES" sz="1800" dirty="0"/>
              <a:t>”.</a:t>
            </a:r>
          </a:p>
          <a:p>
            <a:endParaRPr lang="es-ES" sz="1800" dirty="0"/>
          </a:p>
          <a:p>
            <a:r>
              <a:rPr lang="es-ES" sz="1800" dirty="0"/>
              <a:t>Por último, en el segmento, tienes que </a:t>
            </a:r>
            <a:r>
              <a:rPr lang="es-ES" sz="1800" b="1" dirty="0"/>
              <a:t>puntualizar los datos del banco que deseas vincular</a:t>
            </a:r>
            <a:r>
              <a:rPr lang="es-ES" sz="1800" dirty="0"/>
              <a:t> y después solo darle clic en “</a:t>
            </a:r>
            <a:r>
              <a:rPr lang="es-ES" sz="1800" b="1" dirty="0"/>
              <a:t>Guardar</a:t>
            </a:r>
            <a:r>
              <a:rPr lang="es-ES" sz="1800" dirty="0"/>
              <a:t>”.</a:t>
            </a:r>
          </a:p>
        </p:txBody>
      </p:sp>
      <p:pic>
        <p:nvPicPr>
          <p:cNvPr id="63490" name="Picture 2" descr="Procede a la configuración de tus pagos">
            <a:extLst>
              <a:ext uri="{FF2B5EF4-FFF2-40B4-BE49-F238E27FC236}">
                <a16:creationId xmlns:a16="http://schemas.microsoft.com/office/drawing/2014/main" id="{C31BEE7B-2639-BD4D-A46A-8965E9FE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4" y="2634321"/>
            <a:ext cx="3323882" cy="24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828D26-E3FA-0A48-AEF5-B5AE4BF39B15}"/>
              </a:ext>
            </a:extLst>
          </p:cNvPr>
          <p:cNvSpPr/>
          <p:nvPr/>
        </p:nvSpPr>
        <p:spPr>
          <a:xfrm>
            <a:off x="2483768" y="6332377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0399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ángulo 1">
            <a:extLst>
              <a:ext uri="{FF2B5EF4-FFF2-40B4-BE49-F238E27FC236}">
                <a16:creationId xmlns:a16="http://schemas.microsoft.com/office/drawing/2014/main" id="{52A598CB-CCFC-424F-8FA1-A5BF48C7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698" name="1 Título">
            <a:extLst>
              <a:ext uri="{FF2B5EF4-FFF2-40B4-BE49-F238E27FC236}">
                <a16:creationId xmlns:a16="http://schemas.microsoft.com/office/drawing/2014/main" id="{031D6366-CE94-6946-BD06-741D58A62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8887" y="596900"/>
            <a:ext cx="6086226" cy="1143000"/>
          </a:xfrm>
        </p:spPr>
        <p:txBody>
          <a:bodyPr/>
          <a:lstStyle/>
          <a:p>
            <a:r>
              <a:rPr lang="es-ES" altLang="es-ES" sz="2800" dirty="0"/>
              <a:t>¡Subamos nuestro primer producto!</a:t>
            </a:r>
          </a:p>
        </p:txBody>
      </p:sp>
      <p:sp>
        <p:nvSpPr>
          <p:cNvPr id="29699" name="CuadroTexto 8">
            <a:extLst>
              <a:ext uri="{FF2B5EF4-FFF2-40B4-BE49-F238E27FC236}">
                <a16:creationId xmlns:a16="http://schemas.microsoft.com/office/drawing/2014/main" id="{9DC84AF0-25C8-3D4B-BE62-7DE34AD8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264694"/>
            <a:ext cx="820891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sz="1800" dirty="0"/>
              <a:t>Ahora, estás listo para comenzar a vender en </a:t>
            </a:r>
            <a:r>
              <a:rPr lang="es-ES" sz="1800" b="1" dirty="0"/>
              <a:t>Facebook Business</a:t>
            </a:r>
            <a:r>
              <a:rPr lang="es-ES" sz="1800" dirty="0"/>
              <a:t> y puedes proceder a </a:t>
            </a:r>
            <a:r>
              <a:rPr lang="es-ES" sz="1800" b="1" dirty="0"/>
              <a:t>añadir los productos que quieras que la gente vea y considere comprar</a:t>
            </a:r>
            <a:r>
              <a:rPr lang="es-ES" sz="1800" dirty="0"/>
              <a:t>. Entonces, primero que todo, ubícate en la página principal de la cuenta y localiza la pestaña “</a:t>
            </a:r>
            <a:r>
              <a:rPr lang="es-ES" sz="1800" b="1" dirty="0"/>
              <a:t>Tienda</a:t>
            </a:r>
            <a:r>
              <a:rPr lang="es-ES" sz="1800" dirty="0"/>
              <a:t>”, para allí acceder a la opción “</a:t>
            </a:r>
            <a:r>
              <a:rPr lang="es-ES" sz="1800" b="1" dirty="0"/>
              <a:t>Agregar un producto</a:t>
            </a:r>
            <a:r>
              <a:rPr lang="es-ES" sz="1800" dirty="0"/>
              <a:t>”.</a:t>
            </a:r>
            <a:endParaRPr lang="es-ES" altLang="es-ES" sz="1800" dirty="0"/>
          </a:p>
        </p:txBody>
      </p:sp>
      <p:pic>
        <p:nvPicPr>
          <p:cNvPr id="61442" name="Picture 2" descr="Sube un producto en tu tienda de Facebook">
            <a:extLst>
              <a:ext uri="{FF2B5EF4-FFF2-40B4-BE49-F238E27FC236}">
                <a16:creationId xmlns:a16="http://schemas.microsoft.com/office/drawing/2014/main" id="{FB845918-5D28-5E49-BFDE-C011D260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95" y="1708180"/>
            <a:ext cx="4672310" cy="21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9D86F5E-474C-9449-AD22-223FA24954E5}"/>
              </a:ext>
            </a:extLst>
          </p:cNvPr>
          <p:cNvSpPr/>
          <p:nvPr/>
        </p:nvSpPr>
        <p:spPr>
          <a:xfrm>
            <a:off x="2843213" y="635341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4391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ángulo 1">
            <a:extLst>
              <a:ext uri="{FF2B5EF4-FFF2-40B4-BE49-F238E27FC236}">
                <a16:creationId xmlns:a16="http://schemas.microsoft.com/office/drawing/2014/main" id="{52A598CB-CCFC-424F-8FA1-A5BF48C7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698" name="1 Título">
            <a:extLst>
              <a:ext uri="{FF2B5EF4-FFF2-40B4-BE49-F238E27FC236}">
                <a16:creationId xmlns:a16="http://schemas.microsoft.com/office/drawing/2014/main" id="{031D6366-CE94-6946-BD06-741D58A62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8887" y="596900"/>
            <a:ext cx="6086226" cy="1143000"/>
          </a:xfrm>
        </p:spPr>
        <p:txBody>
          <a:bodyPr/>
          <a:lstStyle/>
          <a:p>
            <a:r>
              <a:rPr lang="es-ES" altLang="es-ES" sz="2800" dirty="0"/>
              <a:t>¡Subamos nuestro primer producto!</a:t>
            </a:r>
          </a:p>
        </p:txBody>
      </p:sp>
      <p:sp>
        <p:nvSpPr>
          <p:cNvPr id="29699" name="CuadroTexto 8">
            <a:extLst>
              <a:ext uri="{FF2B5EF4-FFF2-40B4-BE49-F238E27FC236}">
                <a16:creationId xmlns:a16="http://schemas.microsoft.com/office/drawing/2014/main" id="{9DC84AF0-25C8-3D4B-BE62-7DE34AD8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526" y="1739900"/>
            <a:ext cx="806489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sz="1800" dirty="0"/>
              <a:t>Se abrirá una nueva ventana donde </a:t>
            </a:r>
            <a:r>
              <a:rPr lang="es-ES" sz="1800" b="1" dirty="0"/>
              <a:t>debes especificar toda la información acerca del artículo</a:t>
            </a:r>
            <a:r>
              <a:rPr lang="es-ES" sz="1800" dirty="0"/>
              <a:t>. Ya sea el nombre, precio, precio de oferta, descripción, inventario y otras opciones que puedes elegir a tu gusto.</a:t>
            </a:r>
          </a:p>
          <a:p>
            <a:endParaRPr lang="es-ES" sz="1800" dirty="0"/>
          </a:p>
          <a:p>
            <a:r>
              <a:rPr lang="es-ES" sz="1800" dirty="0"/>
              <a:t>Puedes </a:t>
            </a:r>
            <a:r>
              <a:rPr lang="es-ES" sz="1800" b="1" dirty="0"/>
              <a:t>agregar fotos del producto que muestran perfectamente como luce el mismo</a:t>
            </a:r>
            <a:r>
              <a:rPr lang="es-ES" sz="1800" dirty="0"/>
              <a:t>; ten en cuenta que el tamaño recomendado para ello, es de un mínimo de </a:t>
            </a:r>
            <a:r>
              <a:rPr lang="es-ES" sz="1800" b="1" dirty="0"/>
              <a:t>240 x 1.024 píxeles</a:t>
            </a:r>
            <a:r>
              <a:rPr lang="es-ES" sz="1800" dirty="0"/>
              <a:t> y que </a:t>
            </a:r>
            <a:r>
              <a:rPr lang="es-ES" sz="1800" b="1" dirty="0"/>
              <a:t>la imagen no debe contener texto</a:t>
            </a:r>
            <a:r>
              <a:rPr lang="es-ES" sz="1800" dirty="0"/>
              <a:t>.</a:t>
            </a:r>
          </a:p>
          <a:p>
            <a:endParaRPr lang="es-ES" sz="1800" dirty="0"/>
          </a:p>
          <a:p>
            <a:r>
              <a:rPr lang="es-ES" sz="1800" dirty="0"/>
              <a:t>También, puedes </a:t>
            </a:r>
            <a:r>
              <a:rPr lang="es-ES" sz="1800" b="1" dirty="0"/>
              <a:t>configurar diferentes opciones en función del color, tamaño, tallas, entre otros</a:t>
            </a:r>
            <a:r>
              <a:rPr lang="es-ES" sz="1800" dirty="0"/>
              <a:t>; es decir, cualquier variante de interés para el producto.</a:t>
            </a:r>
            <a:endParaRPr lang="es-ES" altLang="es-ES" sz="1800" dirty="0"/>
          </a:p>
        </p:txBody>
      </p:sp>
      <p:pic>
        <p:nvPicPr>
          <p:cNvPr id="6" name="Modelo 3D 1" descr="Cortapastas flecha">
            <a:extLst>
              <a:ext uri="{FF2B5EF4-FFF2-40B4-BE49-F238E27FC236}">
                <a16:creationId xmlns:a16="http://schemas.microsoft.com/office/drawing/2014/main" id="{302AFC92-E493-4C47-AD94-514E6E9F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odelo 3D 1" descr="Cortapastas flecha">
            <a:extLst>
              <a:ext uri="{FF2B5EF4-FFF2-40B4-BE49-F238E27FC236}">
                <a16:creationId xmlns:a16="http://schemas.microsoft.com/office/drawing/2014/main" id="{3C0920F9-2A41-8941-87E5-08C05DC2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2" y="3125410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odelo 3D 1" descr="Cortapastas flecha">
            <a:extLst>
              <a:ext uri="{FF2B5EF4-FFF2-40B4-BE49-F238E27FC236}">
                <a16:creationId xmlns:a16="http://schemas.microsoft.com/office/drawing/2014/main" id="{32C04843-D9FB-7448-A1AE-B468A46F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2" y="4201056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7640663-D683-6048-9348-1BA366640B5C}"/>
              </a:ext>
            </a:extLst>
          </p:cNvPr>
          <p:cNvSpPr txBox="1"/>
          <p:nvPr/>
        </p:nvSpPr>
        <p:spPr>
          <a:xfrm>
            <a:off x="1403648" y="5229200"/>
            <a:ext cx="6097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/>
                </a:solidFill>
                <a:latin typeface="AppleMyungjo" pitchFamily="2" charset="-127"/>
                <a:ea typeface="AppleMyungjo" pitchFamily="2" charset="-127"/>
              </a:rPr>
              <a:t>AHORA PASEMOS A LA ACCIÓN</a:t>
            </a:r>
          </a:p>
        </p:txBody>
      </p:sp>
      <p:pic>
        <p:nvPicPr>
          <p:cNvPr id="4" name="Gráfico 3" descr="Manos aplaudiendo">
            <a:extLst>
              <a:ext uri="{FF2B5EF4-FFF2-40B4-BE49-F238E27FC236}">
                <a16:creationId xmlns:a16="http://schemas.microsoft.com/office/drawing/2014/main" id="{13C587F7-65AB-7E47-8C57-A1AC035B2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6216" y="4935912"/>
            <a:ext cx="792088" cy="7920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5806738-0FF5-3F4E-9039-858D39ABD768}"/>
              </a:ext>
            </a:extLst>
          </p:cNvPr>
          <p:cNvSpPr/>
          <p:nvPr/>
        </p:nvSpPr>
        <p:spPr>
          <a:xfrm>
            <a:off x="3068817" y="6333967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9139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1143000"/>
          </a:xfrm>
        </p:spPr>
        <p:txBody>
          <a:bodyPr/>
          <a:lstStyle/>
          <a:p>
            <a:r>
              <a:rPr lang="es-ES" altLang="es-ES" sz="3600" dirty="0"/>
              <a:t>COMO CREAR TU TIENDA ONLINE </a:t>
            </a:r>
            <a:endParaRPr lang="es-ES" altLang="es-ES" sz="3600" u="sng" dirty="0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2B29FA1C-E713-714A-AD2C-DAE557D10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484784"/>
            <a:ext cx="1656184" cy="9316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FC4F31C-8695-3C42-85CF-6823723CBDB1}"/>
              </a:ext>
            </a:extLst>
          </p:cNvPr>
          <p:cNvSpPr txBox="1"/>
          <p:nvPr/>
        </p:nvSpPr>
        <p:spPr>
          <a:xfrm>
            <a:off x="431540" y="3323969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/>
              <a:t>Al pensar en nuevas maneras de comercializar diversos productos, las RRSS juegan un papel importante en este cambio. 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Es una red dinámica y visual, Instagram permite una interacción en tiempo real con los usuarios, que logran visualizar tus productos tan pronto como publicas una imagen.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Tener una tienda en Instagram, te hará vender directamente sin que los usuarios que visiten nuestro perfil de empresa tengan que ser redirigidos a una segunda plataforma externa de comercio electrónico.</a:t>
            </a:r>
            <a:br>
              <a:rPr lang="es-ES" sz="1800" dirty="0"/>
            </a:br>
            <a:br>
              <a:rPr lang="es-ES" sz="1800" dirty="0"/>
            </a:br>
            <a:endParaRPr lang="es-ES" sz="1800" dirty="0"/>
          </a:p>
          <a:p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8299D5F-A1B9-9543-A07A-3490AC3FD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85609"/>
            <a:ext cx="4889500" cy="18288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C948309-3C18-C94F-B6C5-9AA64C259D04}"/>
              </a:ext>
            </a:extLst>
          </p:cNvPr>
          <p:cNvSpPr/>
          <p:nvPr/>
        </p:nvSpPr>
        <p:spPr>
          <a:xfrm>
            <a:off x="2953338" y="633250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894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1143000"/>
          </a:xfrm>
        </p:spPr>
        <p:txBody>
          <a:bodyPr/>
          <a:lstStyle/>
          <a:p>
            <a:r>
              <a:rPr lang="es-ES" altLang="es-ES" sz="2800" dirty="0"/>
              <a:t>Requisitos</a:t>
            </a:r>
            <a:r>
              <a:rPr lang="es-ES" altLang="es-ES" sz="3600" dirty="0"/>
              <a:t> </a:t>
            </a:r>
            <a:r>
              <a:rPr lang="es-ES" altLang="es-ES" sz="2800" dirty="0"/>
              <a:t>para tener una tienda en Instagram</a:t>
            </a:r>
            <a:endParaRPr lang="es-ES" altLang="es-ES" sz="2800" u="sng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C4F31C-8695-3C42-85CF-6823723CBDB1}"/>
              </a:ext>
            </a:extLst>
          </p:cNvPr>
          <p:cNvSpPr txBox="1"/>
          <p:nvPr/>
        </p:nvSpPr>
        <p:spPr>
          <a:xfrm>
            <a:off x="1907704" y="1641535"/>
            <a:ext cx="6264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800" dirty="0"/>
              <a:t>Tener un </a:t>
            </a:r>
            <a:r>
              <a:rPr lang="es-ES" sz="1800" b="1" dirty="0"/>
              <a:t>perfil de empresa </a:t>
            </a:r>
            <a:r>
              <a:rPr lang="es-ES" sz="1800" dirty="0"/>
              <a:t>en Instagram.</a:t>
            </a:r>
          </a:p>
          <a:p>
            <a:pPr algn="just">
              <a:lnSpc>
                <a:spcPct val="150000"/>
              </a:lnSpc>
            </a:pPr>
            <a:r>
              <a:rPr lang="es-ES" sz="1800" dirty="0"/>
              <a:t>Crear una </a:t>
            </a:r>
            <a:r>
              <a:rPr lang="es-ES" sz="1800" b="1" dirty="0"/>
              <a:t>fan page </a:t>
            </a:r>
            <a:r>
              <a:rPr lang="es-ES" sz="1800" dirty="0"/>
              <a:t>en Facebook</a:t>
            </a:r>
          </a:p>
          <a:p>
            <a:pPr algn="just">
              <a:lnSpc>
                <a:spcPct val="150000"/>
              </a:lnSpc>
            </a:pPr>
            <a:r>
              <a:rPr lang="es-ES" sz="1800" dirty="0"/>
              <a:t>Haber lanzado en Instagram al menos 9 </a:t>
            </a:r>
            <a:r>
              <a:rPr lang="es-ES" sz="1800" b="1" dirty="0"/>
              <a:t>publicaciones</a:t>
            </a:r>
            <a:r>
              <a:rPr lang="es-ES" sz="1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s-ES" sz="1800" dirty="0"/>
              <a:t>Descargarnos la </a:t>
            </a:r>
            <a:r>
              <a:rPr lang="es-ES" sz="1800" b="1" dirty="0"/>
              <a:t>última versión </a:t>
            </a:r>
            <a:r>
              <a:rPr lang="es-ES" sz="1800" dirty="0"/>
              <a:t>de Instagram.</a:t>
            </a:r>
          </a:p>
          <a:p>
            <a:pPr algn="just">
              <a:lnSpc>
                <a:spcPct val="150000"/>
              </a:lnSpc>
            </a:pPr>
            <a:r>
              <a:rPr lang="es-ES" sz="1800" dirty="0"/>
              <a:t>Tener una </a:t>
            </a:r>
            <a:r>
              <a:rPr lang="es-ES" sz="1800" b="1" dirty="0"/>
              <a:t>Web oficial </a:t>
            </a:r>
            <a:r>
              <a:rPr lang="es-ES" sz="1800" dirty="0"/>
              <a:t>en la cual vendamos nuestros productos.</a:t>
            </a:r>
          </a:p>
          <a:p>
            <a:pPr algn="just">
              <a:lnSpc>
                <a:spcPct val="150000"/>
              </a:lnSpc>
            </a:pPr>
            <a:r>
              <a:rPr lang="es-ES" sz="1800" b="1" dirty="0"/>
              <a:t>Subir los productos </a:t>
            </a:r>
            <a:r>
              <a:rPr lang="es-ES" sz="1800" dirty="0"/>
              <a:t>que queramos etiquetar en Instagram </a:t>
            </a:r>
            <a:r>
              <a:rPr lang="es-ES" sz="1800" b="1" dirty="0"/>
              <a:t>Shopping</a:t>
            </a:r>
            <a:r>
              <a:rPr lang="es-ES" sz="1800" dirty="0"/>
              <a:t> a un catálogo en tu fan page de Facebook.</a:t>
            </a:r>
          </a:p>
          <a:p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15" name="Modelo 3D 1" descr="Cortapastas flecha">
            <a:extLst>
              <a:ext uri="{FF2B5EF4-FFF2-40B4-BE49-F238E27FC236}">
                <a16:creationId xmlns:a16="http://schemas.microsoft.com/office/drawing/2014/main" id="{D9BA5DD3-6BD4-EC49-A5E6-CD643EF0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72" y="1654988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odelo 3D 1" descr="Cortapastas flecha">
            <a:extLst>
              <a:ext uri="{FF2B5EF4-FFF2-40B4-BE49-F238E27FC236}">
                <a16:creationId xmlns:a16="http://schemas.microsoft.com/office/drawing/2014/main" id="{0C93D8A1-BB1C-F147-A059-C47552C8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72" y="2049098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odelo 3D 1" descr="Cortapastas flecha">
            <a:extLst>
              <a:ext uri="{FF2B5EF4-FFF2-40B4-BE49-F238E27FC236}">
                <a16:creationId xmlns:a16="http://schemas.microsoft.com/office/drawing/2014/main" id="{4B95AD78-842E-CB42-865F-B69A58F3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72" y="2469018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odelo 3D 1" descr="Cortapastas flecha">
            <a:extLst>
              <a:ext uri="{FF2B5EF4-FFF2-40B4-BE49-F238E27FC236}">
                <a16:creationId xmlns:a16="http://schemas.microsoft.com/office/drawing/2014/main" id="{83BA218B-E7D9-7D40-8AAF-AEE38A27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04" y="2914343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odelo 3D 1" descr="Cortapastas flecha">
            <a:extLst>
              <a:ext uri="{FF2B5EF4-FFF2-40B4-BE49-F238E27FC236}">
                <a16:creationId xmlns:a16="http://schemas.microsoft.com/office/drawing/2014/main" id="{2A859658-F356-4C40-8752-95747B8CA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04" y="3360073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Modelo 3D 1" descr="Cortapastas flecha">
            <a:extLst>
              <a:ext uri="{FF2B5EF4-FFF2-40B4-BE49-F238E27FC236}">
                <a16:creationId xmlns:a16="http://schemas.microsoft.com/office/drawing/2014/main" id="{FC49272D-6978-EE4A-8B62-992A16E2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04" y="4173698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odelo 3D 1" descr="Cortapastas flecha">
            <a:extLst>
              <a:ext uri="{FF2B5EF4-FFF2-40B4-BE49-F238E27FC236}">
                <a16:creationId xmlns:a16="http://schemas.microsoft.com/office/drawing/2014/main" id="{0DD7EE2A-E385-7E43-8EAD-61B26A9A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04" y="4619023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DA392DC-6EFE-4743-B9DF-30573DEF7EF3}"/>
              </a:ext>
            </a:extLst>
          </p:cNvPr>
          <p:cNvSpPr/>
          <p:nvPr/>
        </p:nvSpPr>
        <p:spPr>
          <a:xfrm>
            <a:off x="2843213" y="634206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1143000"/>
          </a:xfrm>
        </p:spPr>
        <p:txBody>
          <a:bodyPr/>
          <a:lstStyle/>
          <a:p>
            <a:r>
              <a:rPr lang="es-ES" altLang="es-ES" sz="2800" dirty="0"/>
              <a:t>Crea tu cuenta comercial en Instagram</a:t>
            </a:r>
            <a:endParaRPr lang="es-ES" altLang="es-ES" sz="2800" u="sng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40594A-EA26-4A4B-9AC4-D2AD4CC2663A}"/>
              </a:ext>
            </a:extLst>
          </p:cNvPr>
          <p:cNvSpPr txBox="1"/>
          <p:nvPr/>
        </p:nvSpPr>
        <p:spPr>
          <a:xfrm>
            <a:off x="1475656" y="1650484"/>
            <a:ext cx="78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/>
              <a:t>Debemos pasar el perfil personal a perfil de empresa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488F86-7047-4543-84DE-F6EF8123E7A1}"/>
              </a:ext>
            </a:extLst>
          </p:cNvPr>
          <p:cNvSpPr txBox="1"/>
          <p:nvPr/>
        </p:nvSpPr>
        <p:spPr>
          <a:xfrm>
            <a:off x="863588" y="1999587"/>
            <a:ext cx="759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/>
              <a:t>Para ello pulsamos el botón de </a:t>
            </a:r>
            <a:r>
              <a:rPr lang="es-ES" sz="1800" b="1" dirty="0"/>
              <a:t>“configuración”</a:t>
            </a:r>
            <a:r>
              <a:rPr lang="es-ES" sz="1800" dirty="0"/>
              <a:t> en nuestro perfil y nos vamos a la opción de </a:t>
            </a:r>
            <a:r>
              <a:rPr lang="es-ES" sz="1800" b="1" dirty="0"/>
              <a:t>“cuenta” </a:t>
            </a:r>
            <a:r>
              <a:rPr lang="es-ES" sz="1800" dirty="0"/>
              <a:t>y </a:t>
            </a:r>
            <a:r>
              <a:rPr lang="es-ES" sz="1800" b="1" dirty="0"/>
              <a:t>“cambiar al perfil de empresa”.</a:t>
            </a:r>
          </a:p>
        </p:txBody>
      </p:sp>
      <p:pic>
        <p:nvPicPr>
          <p:cNvPr id="69638" name="Picture 6" descr="cambiar a perfil de empresa en instagram">
            <a:extLst>
              <a:ext uri="{FF2B5EF4-FFF2-40B4-BE49-F238E27FC236}">
                <a16:creationId xmlns:a16="http://schemas.microsoft.com/office/drawing/2014/main" id="{DCE92732-0D56-E946-BF2E-D70B99DC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3" y="2810355"/>
            <a:ext cx="1535326" cy="26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2821389" y="2668359"/>
            <a:ext cx="54590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solidFill>
                  <a:schemeClr val="accent6"/>
                </a:solidFill>
              </a:rPr>
              <a:t>Primeros pasos para configurar tu perfil de empresa</a:t>
            </a:r>
          </a:p>
          <a:p>
            <a:r>
              <a:rPr lang="es-ES" sz="1800" b="1" dirty="0"/>
              <a:t>Elegir foto de perfil</a:t>
            </a:r>
          </a:p>
          <a:p>
            <a:pPr algn="just"/>
            <a:r>
              <a:rPr lang="es-ES" sz="1800" dirty="0"/>
              <a:t>La mayoría de las marcas utilizan la imagen de su logo para dar consistencia a la imagen de marca. Esta imagen se recortará en forma circular y aparecerá en formato pequeño (150px x 150px).</a:t>
            </a:r>
          </a:p>
          <a:p>
            <a:endParaRPr lang="es-ES" sz="1800" b="1" dirty="0"/>
          </a:p>
          <a:p>
            <a:r>
              <a:rPr lang="es-ES" sz="1800" b="1" dirty="0"/>
              <a:t>Nombre de la cuenta</a:t>
            </a:r>
          </a:p>
          <a:p>
            <a:pPr algn="just"/>
            <a:r>
              <a:rPr lang="es-ES" sz="1800" dirty="0"/>
              <a:t>Preferiblemente debe ser el nombre de nuestra empresa. Debe ser un nombre que se asocie fácilmente a la marca. Preferiblemente no debe exceder los 30 caracteres.</a:t>
            </a:r>
          </a:p>
          <a:p>
            <a:r>
              <a:rPr lang="es-ES" sz="1800" dirty="0"/>
              <a:t> </a:t>
            </a:r>
          </a:p>
          <a:p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DE1C152-9C32-D94D-90A5-C6B51CB6023A}"/>
              </a:ext>
            </a:extLst>
          </p:cNvPr>
          <p:cNvSpPr/>
          <p:nvPr/>
        </p:nvSpPr>
        <p:spPr>
          <a:xfrm>
            <a:off x="3161354" y="6348852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7709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1143000"/>
          </a:xfrm>
        </p:spPr>
        <p:txBody>
          <a:bodyPr/>
          <a:lstStyle/>
          <a:p>
            <a:r>
              <a:rPr lang="es-ES" altLang="es-ES" sz="2800" dirty="0"/>
              <a:t>Crea tu cuenta comercial en Instagram</a:t>
            </a:r>
            <a:endParaRPr lang="es-ES" altLang="es-ES" sz="28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323117" y="1502688"/>
            <a:ext cx="51849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solidFill>
                  <a:schemeClr val="accent6"/>
                </a:solidFill>
              </a:rPr>
              <a:t>Primeros pasos para configurar tu perfil de empresa</a:t>
            </a:r>
          </a:p>
          <a:p>
            <a:pPr algn="just"/>
            <a:endParaRPr lang="es-ES" sz="1800" b="1" dirty="0"/>
          </a:p>
          <a:p>
            <a:pPr algn="ctr"/>
            <a:r>
              <a:rPr lang="es-ES" sz="1800" b="1" dirty="0"/>
              <a:t>Biografía</a:t>
            </a:r>
          </a:p>
          <a:p>
            <a:pPr algn="just"/>
            <a:r>
              <a:rPr lang="es-ES" sz="1800" dirty="0"/>
              <a:t>Debemos poner una descripción breve de nuestra empresa. Aconsejamos introducir los </a:t>
            </a:r>
            <a:r>
              <a:rPr lang="es-ES" sz="1800" b="1" dirty="0"/>
              <a:t>#</a:t>
            </a:r>
            <a:r>
              <a:rPr lang="es-ES" sz="1800" b="1" i="1" dirty="0"/>
              <a:t>hashtags</a:t>
            </a:r>
            <a:r>
              <a:rPr lang="es-ES" sz="1800" b="1" dirty="0"/>
              <a:t> </a:t>
            </a:r>
            <a:r>
              <a:rPr lang="es-ES" sz="1800" dirty="0"/>
              <a:t>más relevantes que estén relacionados con nuestro sector o tipo de negocio. Facilitará, que las personas encuentren nuestra empresa más fácilmente.</a:t>
            </a:r>
          </a:p>
          <a:p>
            <a:pPr algn="just"/>
            <a:endParaRPr lang="es-ES" sz="1800" dirty="0"/>
          </a:p>
          <a:p>
            <a:pPr algn="ctr"/>
            <a:r>
              <a:rPr lang="es-ES" sz="1800" b="1" dirty="0"/>
              <a:t>Sitio e información de contacto</a:t>
            </a:r>
          </a:p>
          <a:p>
            <a:pPr algn="just"/>
            <a:r>
              <a:rPr lang="es-ES" sz="1800" dirty="0"/>
              <a:t>Incluir nuestra dirección web y datos de contacto, como correo electrónico, número de teléfono y dirección, nos permitirá estar más localizados de cara a nuestros futuros clientes potenciales.</a:t>
            </a:r>
          </a:p>
          <a:p>
            <a:br>
              <a:rPr lang="es-ES" sz="1800" dirty="0"/>
            </a:br>
            <a:br>
              <a:rPr lang="es-ES" sz="1800" dirty="0"/>
            </a:br>
            <a:r>
              <a:rPr lang="es-ES" sz="1800" dirty="0"/>
              <a:t> </a:t>
            </a:r>
          </a:p>
          <a:p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D50ACDB-D006-9342-BCDA-62BCA5A8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01" b="40550"/>
          <a:stretch/>
        </p:blipFill>
        <p:spPr>
          <a:xfrm>
            <a:off x="5830888" y="1851114"/>
            <a:ext cx="3168763" cy="367240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B7DB6C6-8213-E549-9D30-ABB66D1013A0}"/>
              </a:ext>
            </a:extLst>
          </p:cNvPr>
          <p:cNvSpPr/>
          <p:nvPr/>
        </p:nvSpPr>
        <p:spPr>
          <a:xfrm>
            <a:off x="3275856" y="634206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741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1143000"/>
          </a:xfrm>
        </p:spPr>
        <p:txBody>
          <a:bodyPr/>
          <a:lstStyle/>
          <a:p>
            <a:r>
              <a:rPr lang="es-ES" altLang="es-ES" sz="2800" dirty="0"/>
              <a:t>Empezamos a usar Instagram Shopping</a:t>
            </a:r>
            <a:endParaRPr lang="es-ES" altLang="es-ES" sz="28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323322" y="1502688"/>
            <a:ext cx="84973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1800" b="1" dirty="0"/>
          </a:p>
          <a:p>
            <a:r>
              <a:rPr lang="es-ES" sz="1800" dirty="0"/>
              <a:t>Debes tener vinculado nuestro “</a:t>
            </a:r>
            <a:r>
              <a:rPr lang="es-ES" sz="1800" b="1" dirty="0"/>
              <a:t>Catálogo de Facebook”</a:t>
            </a:r>
            <a:r>
              <a:rPr lang="es-ES" sz="1800" dirty="0"/>
              <a:t> con nuestro perfil de empresa en Instagram. Esto lo podemos hacer a través del </a:t>
            </a:r>
            <a:r>
              <a:rPr lang="es-ES" sz="1800" b="1" i="1" dirty="0"/>
              <a:t>Business Manager</a:t>
            </a:r>
            <a:r>
              <a:rPr lang="es-ES" sz="1800" b="1" dirty="0"/>
              <a:t> de Facebook.</a:t>
            </a:r>
          </a:p>
          <a:p>
            <a:endParaRPr lang="es-ES" sz="1800" dirty="0"/>
          </a:p>
          <a:p>
            <a:r>
              <a:rPr lang="es-ES" sz="1800" dirty="0"/>
              <a:t>Una vez que tengamos el catálogo de productos conectado a nuestra cuenta, será tan fácil etiquetar productos en las publicaciones de Instagram, como lo es etiquetar personas.</a:t>
            </a:r>
          </a:p>
          <a:p>
            <a:r>
              <a:rPr lang="es-ES" sz="1800" dirty="0"/>
              <a:t>Aquellas publicaciones que etiquetemos y se conviertan en </a:t>
            </a:r>
            <a:r>
              <a:rPr lang="es-ES" sz="1800" b="1" dirty="0"/>
              <a:t>“</a:t>
            </a:r>
            <a:r>
              <a:rPr lang="es-ES" sz="1800" b="1" i="1" dirty="0" err="1"/>
              <a:t>shoppable</a:t>
            </a:r>
            <a:r>
              <a:rPr lang="es-ES" sz="1800" b="1" i="1" dirty="0"/>
              <a:t> post</a:t>
            </a:r>
            <a:r>
              <a:rPr lang="es-ES" sz="1800" b="1" dirty="0"/>
              <a:t>”, </a:t>
            </a:r>
            <a:r>
              <a:rPr lang="es-ES" sz="1800" dirty="0"/>
              <a:t>Estarán marcadas por un icono que representa una bolsa de compra.</a:t>
            </a:r>
            <a:br>
              <a:rPr lang="es-ES" sz="1800" dirty="0"/>
            </a:br>
            <a:r>
              <a:rPr lang="es-ES" sz="1800" dirty="0"/>
              <a:t> </a:t>
            </a:r>
          </a:p>
          <a:p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4E5505E-23CB-0740-8693-400906D1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792" t="-8859" r="-10836" b="16324"/>
          <a:stretch/>
        </p:blipFill>
        <p:spPr>
          <a:xfrm>
            <a:off x="-252536" y="4194032"/>
            <a:ext cx="6406939" cy="26639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4B08EE7-ACED-3347-8C06-7D324268BA88}"/>
              </a:ext>
            </a:extLst>
          </p:cNvPr>
          <p:cNvSpPr/>
          <p:nvPr/>
        </p:nvSpPr>
        <p:spPr>
          <a:xfrm>
            <a:off x="7436965" y="464292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7660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1143000"/>
          </a:xfrm>
        </p:spPr>
        <p:txBody>
          <a:bodyPr/>
          <a:lstStyle/>
          <a:p>
            <a:r>
              <a:rPr lang="es-ES" altLang="es-ES" sz="2800" dirty="0"/>
              <a:t>Empezamos a usar Instagram Shopping</a:t>
            </a:r>
            <a:endParaRPr lang="es-ES" altLang="es-ES" sz="28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323322" y="1502688"/>
            <a:ext cx="8497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1800" b="1" dirty="0"/>
          </a:p>
          <a:p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75778" name="Picture 2">
            <a:extLst>
              <a:ext uri="{FF2B5EF4-FFF2-40B4-BE49-F238E27FC236}">
                <a16:creationId xmlns:a16="http://schemas.microsoft.com/office/drawing/2014/main" id="{BF2CFAA2-FAB6-E44C-8131-C712A887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6" y="1680214"/>
            <a:ext cx="2061783" cy="44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87D898BD-5C03-D643-BCD4-673573C6C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25" y="1680214"/>
            <a:ext cx="2067206" cy="44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>
            <a:extLst>
              <a:ext uri="{FF2B5EF4-FFF2-40B4-BE49-F238E27FC236}">
                <a16:creationId xmlns:a16="http://schemas.microsoft.com/office/drawing/2014/main" id="{BA1BDC6D-BDD3-0F4B-8428-7719D52C9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16" y="1680215"/>
            <a:ext cx="2069414" cy="44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4" name="Picture 8">
            <a:extLst>
              <a:ext uri="{FF2B5EF4-FFF2-40B4-BE49-F238E27FC236}">
                <a16:creationId xmlns:a16="http://schemas.microsoft.com/office/drawing/2014/main" id="{16B01EBA-221C-424E-A0ED-5B11F7EB7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61" y="1680213"/>
            <a:ext cx="2062146" cy="44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551A6D3-41A2-0F47-9EAC-9DE7DDE46F20}"/>
              </a:ext>
            </a:extLst>
          </p:cNvPr>
          <p:cNvSpPr/>
          <p:nvPr/>
        </p:nvSpPr>
        <p:spPr>
          <a:xfrm>
            <a:off x="2953338" y="6342062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4868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ángulo 1">
            <a:extLst>
              <a:ext uri="{FF2B5EF4-FFF2-40B4-BE49-F238E27FC236}">
                <a16:creationId xmlns:a16="http://schemas.microsoft.com/office/drawing/2014/main" id="{9A2519C0-87B1-BA4B-8F54-E1D3A2D96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7410" name="1 Título">
            <a:extLst>
              <a:ext uri="{FF2B5EF4-FFF2-40B4-BE49-F238E27FC236}">
                <a16:creationId xmlns:a16="http://schemas.microsoft.com/office/drawing/2014/main" id="{55E541AB-B2DA-EE48-B1FB-E3B539461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1143000"/>
          </a:xfrm>
        </p:spPr>
        <p:txBody>
          <a:bodyPr/>
          <a:lstStyle/>
          <a:p>
            <a:r>
              <a:rPr lang="es-ES" altLang="es-ES" sz="3600" u="sng"/>
              <a:t>ÍNDICE</a:t>
            </a:r>
          </a:p>
        </p:txBody>
      </p:sp>
      <p:pic>
        <p:nvPicPr>
          <p:cNvPr id="17411" name="Modelo 3D 2" descr="Marca de verificación verde">
            <a:extLst>
              <a:ext uri="{FF2B5EF4-FFF2-40B4-BE49-F238E27FC236}">
                <a16:creationId xmlns:a16="http://schemas.microsoft.com/office/drawing/2014/main" id="{BE36DB2D-0F72-744B-9644-B74D1AEE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505200"/>
            <a:ext cx="9525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CuadroTexto 3">
            <a:extLst>
              <a:ext uri="{FF2B5EF4-FFF2-40B4-BE49-F238E27FC236}">
                <a16:creationId xmlns:a16="http://schemas.microsoft.com/office/drawing/2014/main" id="{E1B95C14-4479-DB41-AF16-95B755536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2105025"/>
            <a:ext cx="6397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ES"/>
              <a:t>Presentación Cloud Estudio </a:t>
            </a:r>
          </a:p>
        </p:txBody>
      </p:sp>
      <p:pic>
        <p:nvPicPr>
          <p:cNvPr id="17413" name="Modelo 3D 6" descr="Marca de verificación verde">
            <a:extLst>
              <a:ext uri="{FF2B5EF4-FFF2-40B4-BE49-F238E27FC236}">
                <a16:creationId xmlns:a16="http://schemas.microsoft.com/office/drawing/2014/main" id="{19AEC8C3-6C51-D942-95FE-82946CD25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803400"/>
            <a:ext cx="10414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Rectángulo 4">
            <a:extLst>
              <a:ext uri="{FF2B5EF4-FFF2-40B4-BE49-F238E27FC236}">
                <a16:creationId xmlns:a16="http://schemas.microsoft.com/office/drawing/2014/main" id="{636801A1-4777-F942-BE60-FE36D0DAF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2792413"/>
            <a:ext cx="6297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ES"/>
              <a:t>Como crear tu tienda online en Facebook</a:t>
            </a:r>
          </a:p>
        </p:txBody>
      </p:sp>
      <p:pic>
        <p:nvPicPr>
          <p:cNvPr id="17415" name="Modelo 3D 9" descr="Marca de verificación verde">
            <a:extLst>
              <a:ext uri="{FF2B5EF4-FFF2-40B4-BE49-F238E27FC236}">
                <a16:creationId xmlns:a16="http://schemas.microsoft.com/office/drawing/2014/main" id="{5416FB8D-5DA4-164E-8E6A-94C0F4FC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628900"/>
            <a:ext cx="9652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Rectángulo 5">
            <a:extLst>
              <a:ext uri="{FF2B5EF4-FFF2-40B4-BE49-F238E27FC236}">
                <a16:creationId xmlns:a16="http://schemas.microsoft.com/office/drawing/2014/main" id="{4F926219-B5DE-D542-A8AB-F13AB262D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3662363"/>
            <a:ext cx="5868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ES"/>
              <a:t>Como crear tu tienda online en Instagram</a:t>
            </a:r>
          </a:p>
        </p:txBody>
      </p:sp>
      <p:pic>
        <p:nvPicPr>
          <p:cNvPr id="17417" name="Imagen 11">
            <a:extLst>
              <a:ext uri="{FF2B5EF4-FFF2-40B4-BE49-F238E27FC236}">
                <a16:creationId xmlns:a16="http://schemas.microsoft.com/office/drawing/2014/main" id="{2517351C-8D8B-7B4D-A80C-50CD64D0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4862513"/>
            <a:ext cx="20351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799" y="836712"/>
            <a:ext cx="7772400" cy="1143000"/>
          </a:xfrm>
        </p:spPr>
        <p:txBody>
          <a:bodyPr/>
          <a:lstStyle/>
          <a:p>
            <a:r>
              <a:rPr lang="es-ES" sz="3600" b="1" dirty="0" err="1"/>
              <a:t>Tips</a:t>
            </a:r>
            <a:r>
              <a:rPr lang="es-ES" sz="3600" b="1" dirty="0"/>
              <a:t> para tener éxito con tu tienda en Instagram</a:t>
            </a:r>
            <a:endParaRPr lang="es-ES" altLang="es-ES" sz="36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899592" y="1979712"/>
            <a:ext cx="84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b="1" dirty="0">
                <a:solidFill>
                  <a:schemeClr val="accent6"/>
                </a:solidFill>
              </a:rPr>
              <a:t>Crea publicaciones con contenido generado por usuarios (UGC)</a:t>
            </a:r>
            <a:endParaRPr lang="es-ES" sz="1800" dirty="0">
              <a:solidFill>
                <a:schemeClr val="accent6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39476D-E811-AB4C-B6C5-6A303F9D603E}"/>
              </a:ext>
            </a:extLst>
          </p:cNvPr>
          <p:cNvSpPr/>
          <p:nvPr/>
        </p:nvSpPr>
        <p:spPr>
          <a:xfrm>
            <a:off x="685799" y="2349044"/>
            <a:ext cx="77724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Una buena forma de añadir de forma natural </a:t>
            </a:r>
            <a:r>
              <a:rPr lang="es-ES" sz="1800" b="1" i="1" dirty="0" err="1"/>
              <a:t>shoppable</a:t>
            </a:r>
            <a:r>
              <a:rPr lang="es-ES" sz="1800" b="1" i="1" dirty="0"/>
              <a:t> </a:t>
            </a:r>
            <a:r>
              <a:rPr lang="es-ES" sz="1800" b="1" i="1" dirty="0" err="1"/>
              <a:t>posts</a:t>
            </a:r>
            <a:r>
              <a:rPr lang="es-ES" sz="1800" b="1" dirty="0"/>
              <a:t> </a:t>
            </a:r>
            <a:r>
              <a:rPr lang="es-ES" sz="1800" dirty="0"/>
              <a:t>en nuestra tienda de Instagram, es contenido generado por los propios usuarios que siguen a nuestra marca.</a:t>
            </a:r>
          </a:p>
          <a:p>
            <a:pPr algn="just"/>
            <a:r>
              <a:rPr lang="es-ES" sz="1800" dirty="0"/>
              <a:t>Por ejemplo, si un cliente ha compartido una foto de un artículo que ha comprado en nuestra tienda, podemos utilizar esa imagen para etiquetar este artículo.</a:t>
            </a:r>
          </a:p>
          <a:p>
            <a:pPr algn="ctr"/>
            <a:r>
              <a:rPr lang="es-ES" sz="1800" b="1" dirty="0">
                <a:solidFill>
                  <a:schemeClr val="accent6"/>
                </a:solidFill>
              </a:rPr>
              <a:t>Haz uso de </a:t>
            </a:r>
            <a:r>
              <a:rPr lang="es-ES" sz="1800" b="1" dirty="0" err="1">
                <a:solidFill>
                  <a:schemeClr val="accent6"/>
                </a:solidFill>
              </a:rPr>
              <a:t>influencers</a:t>
            </a:r>
            <a:endParaRPr lang="es-ES" sz="1800" dirty="0">
              <a:solidFill>
                <a:schemeClr val="accent6"/>
              </a:solidFill>
            </a:endParaRPr>
          </a:p>
          <a:p>
            <a:pPr algn="just"/>
            <a:r>
              <a:rPr lang="es-ES" sz="1800" dirty="0"/>
              <a:t>Otra manera de potenciar las publicaciones de nuestra tienda de Instagram, es haciendo uso de colaboraciones con </a:t>
            </a:r>
            <a:r>
              <a:rPr lang="es-ES" sz="1800" b="1" i="1" dirty="0" err="1"/>
              <a:t>influencers</a:t>
            </a:r>
            <a:r>
              <a:rPr lang="es-ES" sz="1800" dirty="0"/>
              <a:t> que vayan dirigidas a un tipo de mercado que comparta las mismas características que nuestro cliente potencial.</a:t>
            </a:r>
            <a:br>
              <a:rPr lang="es-ES" dirty="0"/>
            </a:b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B1D0E90-692B-2E4C-B50A-BF69A6A6B048}"/>
              </a:ext>
            </a:extLst>
          </p:cNvPr>
          <p:cNvSpPr/>
          <p:nvPr/>
        </p:nvSpPr>
        <p:spPr>
          <a:xfrm>
            <a:off x="3347864" y="634206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518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799" y="836712"/>
            <a:ext cx="7772400" cy="1143000"/>
          </a:xfrm>
        </p:spPr>
        <p:txBody>
          <a:bodyPr/>
          <a:lstStyle/>
          <a:p>
            <a:r>
              <a:rPr lang="es-ES" sz="3600" b="1" dirty="0" err="1"/>
              <a:t>Tips</a:t>
            </a:r>
            <a:r>
              <a:rPr lang="es-ES" sz="3600" b="1" dirty="0"/>
              <a:t> para tener éxito con tu tienda en Instagram</a:t>
            </a:r>
            <a:endParaRPr lang="es-ES" altLang="es-ES" sz="36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2051720" y="1993329"/>
            <a:ext cx="849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b="1" dirty="0">
                <a:solidFill>
                  <a:schemeClr val="accent6"/>
                </a:solidFill>
              </a:rPr>
              <a:t>Optimiza tus post con etiquetas y hashtags</a:t>
            </a:r>
            <a:endParaRPr lang="es-ES" sz="1800" dirty="0">
              <a:solidFill>
                <a:schemeClr val="accent6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39476D-E811-AB4C-B6C5-6A303F9D603E}"/>
              </a:ext>
            </a:extLst>
          </p:cNvPr>
          <p:cNvSpPr/>
          <p:nvPr/>
        </p:nvSpPr>
        <p:spPr>
          <a:xfrm>
            <a:off x="576671" y="2362661"/>
            <a:ext cx="79906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Incluir varios productos y etiquetas en la misma imagen ayudará a que nuestra audiencia pueda acceder más fácilmente a una misma gama de productos.</a:t>
            </a:r>
          </a:p>
          <a:p>
            <a:pPr algn="just"/>
            <a:r>
              <a:rPr lang="es-ES" sz="1800" dirty="0"/>
              <a:t>También podemos probar a realizar publicaciones en formato carrusel con los mismos productos y etiquetas, y ver qué formato funciona mejor.</a:t>
            </a:r>
          </a:p>
          <a:p>
            <a:pPr algn="just"/>
            <a:r>
              <a:rPr lang="es-ES" sz="1800" dirty="0"/>
              <a:t>Debemos acompañar estas publicaciones con </a:t>
            </a:r>
            <a:r>
              <a:rPr lang="es-ES" sz="1800" i="1" dirty="0"/>
              <a:t>hashtags</a:t>
            </a:r>
            <a:r>
              <a:rPr lang="es-ES" sz="1800" dirty="0"/>
              <a:t> relevantes para nuestro sector.</a:t>
            </a:r>
          </a:p>
          <a:p>
            <a:pPr algn="ctr"/>
            <a:r>
              <a:rPr lang="es-ES" sz="1800" b="1" dirty="0">
                <a:solidFill>
                  <a:schemeClr val="accent6"/>
                </a:solidFill>
              </a:rPr>
              <a:t>Conclusión</a:t>
            </a:r>
            <a:endParaRPr lang="es-ES" sz="1800" dirty="0">
              <a:solidFill>
                <a:schemeClr val="accent6"/>
              </a:solidFill>
            </a:endParaRPr>
          </a:p>
          <a:p>
            <a:r>
              <a:rPr lang="es-ES" sz="1800" dirty="0"/>
              <a:t>Crear nuestra propia tienda en Instagram, es otra manera más de mejorar nuestras ventas y optimizar nuestra estrategia de marketing en RRSS. Con estos sencillos pasos convertiremos a nuestro perfil de empresa en Instagram, en un escaparate al que podrán acceder miles de nuevos clientes cada día. </a:t>
            </a:r>
            <a:br>
              <a:rPr lang="es-ES" sz="1800" dirty="0"/>
            </a:br>
            <a:br>
              <a:rPr lang="es-ES" sz="1800" dirty="0"/>
            </a:br>
            <a:br>
              <a:rPr lang="es-ES" dirty="0"/>
            </a:b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244F6B5-4BB5-0345-89BF-DA47D59EE74D}"/>
              </a:ext>
            </a:extLst>
          </p:cNvPr>
          <p:cNvSpPr/>
          <p:nvPr/>
        </p:nvSpPr>
        <p:spPr>
          <a:xfrm>
            <a:off x="3645194" y="634206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8166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606" y="813024"/>
            <a:ext cx="5974433" cy="926976"/>
          </a:xfrm>
        </p:spPr>
        <p:txBody>
          <a:bodyPr/>
          <a:lstStyle/>
          <a:p>
            <a:r>
              <a:rPr lang="es-ES" sz="3600" b="1" dirty="0"/>
              <a:t>NUEVAS HERRAMIENTAS</a:t>
            </a:r>
            <a:endParaRPr lang="es-ES" altLang="es-ES" sz="36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323320" y="1854829"/>
            <a:ext cx="849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/>
              <a:t>Cree una tienda, comparta el enlace, venda sus productos. Todo en cuestión de minutos. Vender en línea, simplificado: Tienda en Línea </a:t>
            </a:r>
            <a:r>
              <a:rPr lang="es-ES" sz="1800" b="1" dirty="0"/>
              <a:t>SumUp</a:t>
            </a:r>
            <a:r>
              <a:rPr lang="es-ES" sz="1800" dirty="0"/>
              <a:t>.</a:t>
            </a:r>
            <a:endParaRPr lang="es-ES" sz="1800" dirty="0">
              <a:solidFill>
                <a:schemeClr val="accent6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39476D-E811-AB4C-B6C5-6A303F9D603E}"/>
              </a:ext>
            </a:extLst>
          </p:cNvPr>
          <p:cNvSpPr/>
          <p:nvPr/>
        </p:nvSpPr>
        <p:spPr>
          <a:xfrm>
            <a:off x="395536" y="2612406"/>
            <a:ext cx="8425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es-ES" sz="1800" dirty="0"/>
            </a:br>
            <a:br>
              <a:rPr lang="es-ES" sz="1800" dirty="0"/>
            </a:br>
            <a:br>
              <a:rPr lang="es-ES" dirty="0"/>
            </a:b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A89B58-7F11-6F49-A4EF-4B0F2D3A1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257" y="769122"/>
            <a:ext cx="2361510" cy="934764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699752A-C193-1344-BFA5-48D4D85C7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10" y="2739598"/>
            <a:ext cx="7092280" cy="1640391"/>
          </a:xfrm>
          <a:prstGeom prst="rect">
            <a:avLst/>
          </a:prstGeom>
        </p:spPr>
      </p:pic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BBE9021-818F-0C47-95BC-F8A240D5C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222739"/>
            <a:ext cx="3195588" cy="2524612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549AE5B-D70B-6D4D-9D87-371AC7BD7EA5}"/>
              </a:ext>
            </a:extLst>
          </p:cNvPr>
          <p:cNvSpPr/>
          <p:nvPr/>
        </p:nvSpPr>
        <p:spPr>
          <a:xfrm>
            <a:off x="4878629" y="6372001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9230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0888" y="777524"/>
            <a:ext cx="5974433" cy="926976"/>
          </a:xfrm>
        </p:spPr>
        <p:txBody>
          <a:bodyPr/>
          <a:lstStyle/>
          <a:p>
            <a:r>
              <a:rPr lang="es-ES" sz="2800" b="1" dirty="0"/>
              <a:t>Empezamos</a:t>
            </a:r>
            <a:endParaRPr lang="es-ES" altLang="es-ES" sz="28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359426" y="1563921"/>
            <a:ext cx="849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/>
              <a:t>Cree una tienda, comparta el enlace, venda sus productos. Todo en cuestión de minutos. Vender en línea, simplificado: Tienda en Línea </a:t>
            </a:r>
            <a:r>
              <a:rPr lang="es-ES" sz="1800" b="1" dirty="0"/>
              <a:t>SumUp</a:t>
            </a:r>
            <a:r>
              <a:rPr lang="es-ES" sz="1800" dirty="0"/>
              <a:t>.</a:t>
            </a:r>
            <a:endParaRPr lang="es-ES" sz="1800" dirty="0">
              <a:solidFill>
                <a:schemeClr val="accent6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39476D-E811-AB4C-B6C5-6A303F9D603E}"/>
              </a:ext>
            </a:extLst>
          </p:cNvPr>
          <p:cNvSpPr/>
          <p:nvPr/>
        </p:nvSpPr>
        <p:spPr>
          <a:xfrm>
            <a:off x="395536" y="2612406"/>
            <a:ext cx="8425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es-ES" sz="1800" dirty="0"/>
            </a:br>
            <a:br>
              <a:rPr lang="es-ES" sz="1800" dirty="0"/>
            </a:br>
            <a:br>
              <a:rPr lang="es-ES" dirty="0"/>
            </a:br>
            <a:endParaRPr lang="es-ES" dirty="0"/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06867FB-2743-D54A-8F88-E359D3BE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46" y="2185100"/>
            <a:ext cx="2890484" cy="4603570"/>
          </a:xfrm>
          <a:prstGeom prst="rect">
            <a:avLst/>
          </a:prstGeom>
        </p:spPr>
      </p:pic>
      <p:pic>
        <p:nvPicPr>
          <p:cNvPr id="10" name="Imagen 9" descr="Imagen de la pantalla de un celular con letras&#10;&#10;Descripción generada automáticamente">
            <a:extLst>
              <a:ext uri="{FF2B5EF4-FFF2-40B4-BE49-F238E27FC236}">
                <a16:creationId xmlns:a16="http://schemas.microsoft.com/office/drawing/2014/main" id="{5C7636F9-1DEE-0041-A9FB-F813C474D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289" y="2191717"/>
            <a:ext cx="2867166" cy="4666283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4E792CA0-C769-0C42-AB3A-CB17ABC40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99" y="2852936"/>
            <a:ext cx="2023244" cy="166739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DAD0CD8-AC8B-DE40-A656-FCCD0710005E}"/>
              </a:ext>
            </a:extLst>
          </p:cNvPr>
          <p:cNvSpPr/>
          <p:nvPr/>
        </p:nvSpPr>
        <p:spPr>
          <a:xfrm>
            <a:off x="7436963" y="526517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84354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0888" y="777524"/>
            <a:ext cx="5974433" cy="926976"/>
          </a:xfrm>
        </p:spPr>
        <p:txBody>
          <a:bodyPr/>
          <a:lstStyle/>
          <a:p>
            <a:endParaRPr lang="es-ES" altLang="es-ES" sz="2800" u="sng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39476D-E811-AB4C-B6C5-6A303F9D603E}"/>
              </a:ext>
            </a:extLst>
          </p:cNvPr>
          <p:cNvSpPr/>
          <p:nvPr/>
        </p:nvSpPr>
        <p:spPr>
          <a:xfrm>
            <a:off x="395536" y="2612406"/>
            <a:ext cx="8425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es-ES" sz="1800" dirty="0"/>
            </a:br>
            <a:br>
              <a:rPr lang="es-ES" sz="1800" dirty="0"/>
            </a:br>
            <a:br>
              <a:rPr lang="es-ES" dirty="0"/>
            </a:br>
            <a:endParaRPr lang="es-ES" dirty="0"/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7E6964A-B700-7843-862F-0B720A8A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04" y="548680"/>
            <a:ext cx="7618591" cy="517837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9E6F72B-D787-314A-A0AD-D6713E9825FF}"/>
              </a:ext>
            </a:extLst>
          </p:cNvPr>
          <p:cNvSpPr/>
          <p:nvPr/>
        </p:nvSpPr>
        <p:spPr>
          <a:xfrm>
            <a:off x="3347864" y="6388738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0643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2107" y="869639"/>
            <a:ext cx="7344309" cy="926976"/>
          </a:xfrm>
        </p:spPr>
        <p:txBody>
          <a:bodyPr/>
          <a:lstStyle/>
          <a:p>
            <a:r>
              <a:rPr lang="es-ES" sz="2800" b="1" dirty="0"/>
              <a:t>CONECTA TU TIENDA ONLINE CON TUS REDES SOCIALES</a:t>
            </a:r>
            <a:endParaRPr lang="es-ES" altLang="es-ES" sz="28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2D8BED-9517-E346-97D2-ADA27CCE9830}"/>
              </a:ext>
            </a:extLst>
          </p:cNvPr>
          <p:cNvSpPr txBox="1"/>
          <p:nvPr/>
        </p:nvSpPr>
        <p:spPr>
          <a:xfrm>
            <a:off x="357235" y="1751513"/>
            <a:ext cx="8497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Requisitos para conectar  tus cuentas de Facebook e Instagram antes de poder hacer la conexión:</a:t>
            </a:r>
          </a:p>
          <a:p>
            <a:endParaRPr lang="es-ES" sz="1800" dirty="0"/>
          </a:p>
          <a:p>
            <a:r>
              <a:rPr lang="es-ES" sz="1800" dirty="0"/>
              <a:t>1. </a:t>
            </a:r>
            <a:r>
              <a:rPr lang="es-ES" sz="1800" b="1" dirty="0"/>
              <a:t>Verifica que tienes cuenta de empresa tanto en Facebook como en Instagram.</a:t>
            </a:r>
            <a:endParaRPr lang="es-ES" sz="1800" dirty="0"/>
          </a:p>
          <a:p>
            <a:r>
              <a:rPr lang="es-ES" sz="1800" dirty="0"/>
              <a:t>2. </a:t>
            </a:r>
            <a:r>
              <a:rPr lang="es-ES" sz="1800" b="1" dirty="0"/>
              <a:t>En Facebook tendrás que crear una página de empresa para tu tienda </a:t>
            </a:r>
            <a:r>
              <a:rPr lang="es-ES" sz="1800" b="1" i="1" dirty="0"/>
              <a:t>online</a:t>
            </a:r>
            <a:r>
              <a:rPr lang="es-ES" sz="1800" b="1" dirty="0"/>
              <a:t>.</a:t>
            </a:r>
            <a:endParaRPr lang="es-ES" sz="1800" dirty="0"/>
          </a:p>
          <a:p>
            <a:r>
              <a:rPr lang="es-ES" sz="1800" dirty="0"/>
              <a:t>3. </a:t>
            </a:r>
            <a:r>
              <a:rPr lang="es-ES" sz="1800" b="1" dirty="0"/>
              <a:t>En Instagram solicita el cambio a cuenta de empresa.</a:t>
            </a:r>
            <a:endParaRPr lang="es-ES" sz="18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39476D-E811-AB4C-B6C5-6A303F9D603E}"/>
              </a:ext>
            </a:extLst>
          </p:cNvPr>
          <p:cNvSpPr/>
          <p:nvPr/>
        </p:nvSpPr>
        <p:spPr>
          <a:xfrm>
            <a:off x="395534" y="2468770"/>
            <a:ext cx="8425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es-ES" sz="1800" dirty="0"/>
            </a:br>
            <a:br>
              <a:rPr lang="es-ES" sz="1800" dirty="0"/>
            </a:br>
            <a:br>
              <a:rPr lang="es-ES" dirty="0"/>
            </a:b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9505627-995E-9949-BB13-7E1A63BC5998}"/>
              </a:ext>
            </a:extLst>
          </p:cNvPr>
          <p:cNvSpPr/>
          <p:nvPr/>
        </p:nvSpPr>
        <p:spPr>
          <a:xfrm>
            <a:off x="290167" y="4052782"/>
            <a:ext cx="8316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accent6"/>
                </a:solidFill>
              </a:rPr>
              <a:t>¿Por qué es interesante conectar tu Tienda Online con Facebook e Instagram?</a:t>
            </a:r>
            <a:endParaRPr lang="es-ES" sz="1800" dirty="0">
              <a:solidFill>
                <a:schemeClr val="accent6"/>
              </a:solidFill>
            </a:endParaRPr>
          </a:p>
          <a:p>
            <a:r>
              <a:rPr lang="es-ES" sz="1800" dirty="0"/>
              <a:t>Aunque los anuncios nos resultan un poco pesados, el caso es que es bastante habitual picar porque incitan a la compra impulsiva.</a:t>
            </a:r>
          </a:p>
          <a:p>
            <a:r>
              <a:rPr lang="es-ES" sz="1800" dirty="0"/>
              <a:t>Facilita la publicidad en </a:t>
            </a:r>
            <a:r>
              <a:rPr lang="es-ES" sz="1800" b="1" dirty="0"/>
              <a:t>RRSS</a:t>
            </a:r>
            <a:r>
              <a:rPr lang="es-ES" sz="1800" dirty="0"/>
              <a:t>. Tener tu catálogo de productos sincronizado con las principales redes sociales para </a:t>
            </a:r>
            <a:r>
              <a:rPr lang="es-ES" sz="1800" dirty="0" err="1"/>
              <a:t>Ecommerce</a:t>
            </a:r>
            <a:r>
              <a:rPr lang="es-ES" sz="1800" dirty="0"/>
              <a:t> (Instagram y Facebook), hace que hacer un anuncio para promocionar un producto o campaña sea una tarea muy sencilla.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8853F3B-12BF-1D47-9F1F-608B9D0436FB}"/>
              </a:ext>
            </a:extLst>
          </p:cNvPr>
          <p:cNvSpPr/>
          <p:nvPr/>
        </p:nvSpPr>
        <p:spPr>
          <a:xfrm>
            <a:off x="3265779" y="6434769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2345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ángulo 1">
            <a:extLst>
              <a:ext uri="{FF2B5EF4-FFF2-40B4-BE49-F238E27FC236}">
                <a16:creationId xmlns:a16="http://schemas.microsoft.com/office/drawing/2014/main" id="{2F40957D-AB68-ED4B-96DB-40A314B8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746" name="1 Título">
            <a:extLst>
              <a:ext uri="{FF2B5EF4-FFF2-40B4-BE49-F238E27FC236}">
                <a16:creationId xmlns:a16="http://schemas.microsoft.com/office/drawing/2014/main" id="{023520F2-76D7-2349-B97D-014EAEF45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590" y="1117018"/>
            <a:ext cx="8316819" cy="926976"/>
          </a:xfrm>
        </p:spPr>
        <p:txBody>
          <a:bodyPr/>
          <a:lstStyle/>
          <a:p>
            <a:r>
              <a:rPr lang="es-ES" altLang="es-ES" sz="2800" b="1" u="sng" dirty="0"/>
              <a:t>Esto es solo un 10% de lo que puede hacer un </a:t>
            </a:r>
            <a:r>
              <a:rPr lang="es-ES" altLang="es-ES" sz="2800" b="1" u="sng" dirty="0" err="1"/>
              <a:t>Community</a:t>
            </a:r>
            <a:r>
              <a:rPr lang="es-ES" altLang="es-ES" sz="2800" b="1" u="sng" dirty="0"/>
              <a:t> manager</a:t>
            </a:r>
            <a:endParaRPr lang="es-ES" altLang="es-ES" sz="2800" u="sng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39476D-E811-AB4C-B6C5-6A303F9D603E}"/>
              </a:ext>
            </a:extLst>
          </p:cNvPr>
          <p:cNvSpPr/>
          <p:nvPr/>
        </p:nvSpPr>
        <p:spPr>
          <a:xfrm>
            <a:off x="359429" y="1772816"/>
            <a:ext cx="84251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es-ES" sz="1800" dirty="0"/>
            </a:br>
            <a:br>
              <a:rPr lang="es-ES" sz="1800" dirty="0"/>
            </a:br>
            <a:r>
              <a:rPr lang="es-ES" sz="1800" dirty="0"/>
              <a:t>El </a:t>
            </a:r>
            <a:r>
              <a:rPr lang="es-ES" sz="1800" dirty="0" err="1"/>
              <a:t>Community</a:t>
            </a:r>
            <a:r>
              <a:rPr lang="es-ES" sz="1800" dirty="0"/>
              <a:t> Manager es el </a:t>
            </a:r>
            <a:r>
              <a:rPr lang="es-ES" sz="1800" b="1" dirty="0"/>
              <a:t>profesional</a:t>
            </a:r>
            <a:r>
              <a:rPr lang="es-ES" sz="1800" dirty="0"/>
              <a:t> responsable de </a:t>
            </a:r>
            <a:r>
              <a:rPr lang="es-ES" sz="1800" b="1" dirty="0"/>
              <a:t>construir y administrar la comunidad online</a:t>
            </a:r>
            <a:r>
              <a:rPr lang="es-ES" sz="1800" dirty="0"/>
              <a:t> y gestionar la identidad y la imagen de marca, creando y manteniendo </a:t>
            </a:r>
            <a:r>
              <a:rPr lang="es-ES" sz="1800" b="1" dirty="0"/>
              <a:t>relaciones estables y duraderas</a:t>
            </a:r>
            <a:r>
              <a:rPr lang="es-ES" sz="1800" dirty="0"/>
              <a:t> con sus clientes.</a:t>
            </a:r>
            <a:br>
              <a:rPr lang="es-ES" dirty="0"/>
            </a:b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E7E4F4B-3C66-FB46-8914-ACE9603E9230}"/>
              </a:ext>
            </a:extLst>
          </p:cNvPr>
          <p:cNvSpPr/>
          <p:nvPr/>
        </p:nvSpPr>
        <p:spPr>
          <a:xfrm>
            <a:off x="107504" y="4552272"/>
            <a:ext cx="5094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5"/>
                </a:solidFill>
                <a:latin typeface="AppleMyungjo" pitchFamily="2" charset="-127"/>
                <a:ea typeface="AppleMyungjo" pitchFamily="2" charset="-127"/>
              </a:rPr>
              <a:t>Conoce más a</a:t>
            </a:r>
          </a:p>
        </p:txBody>
      </p:sp>
      <p:pic>
        <p:nvPicPr>
          <p:cNvPr id="8" name="Imagen 11">
            <a:extLst>
              <a:ext uri="{FF2B5EF4-FFF2-40B4-BE49-F238E27FC236}">
                <a16:creationId xmlns:a16="http://schemas.microsoft.com/office/drawing/2014/main" id="{51B92EC5-F020-414A-B53E-105CB41D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61346"/>
            <a:ext cx="1787404" cy="15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AE572674-60FF-7741-AB9B-9C4FFB90F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3912919"/>
            <a:ext cx="311454" cy="3114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5DDBDEA-D203-A943-9D68-D5DECFDA3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043" y="4317550"/>
            <a:ext cx="655364" cy="34406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9EDA606-5052-CB41-A035-18CFA7655E87}"/>
              </a:ext>
            </a:extLst>
          </p:cNvPr>
          <p:cNvSpPr txBox="1"/>
          <p:nvPr/>
        </p:nvSpPr>
        <p:spPr>
          <a:xfrm>
            <a:off x="4883452" y="3899369"/>
            <a:ext cx="3402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@</a:t>
            </a:r>
            <a:r>
              <a:rPr lang="es-ES" sz="1600" dirty="0" err="1"/>
              <a:t>cloudestudio</a:t>
            </a:r>
            <a:endParaRPr lang="es-ES" sz="16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BA5A2F1-A81A-D048-ACCC-A2F0C7099AE6}"/>
              </a:ext>
            </a:extLst>
          </p:cNvPr>
          <p:cNvSpPr/>
          <p:nvPr/>
        </p:nvSpPr>
        <p:spPr>
          <a:xfrm>
            <a:off x="4991253" y="4303368"/>
            <a:ext cx="14590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/>
              <a:t>Cloud Estudio</a:t>
            </a:r>
          </a:p>
        </p:txBody>
      </p:sp>
      <p:pic>
        <p:nvPicPr>
          <p:cNvPr id="15" name="Gráfico 14" descr="Auricular">
            <a:extLst>
              <a:ext uri="{FF2B5EF4-FFF2-40B4-BE49-F238E27FC236}">
                <a16:creationId xmlns:a16="http://schemas.microsoft.com/office/drawing/2014/main" id="{BB45F83C-EBE2-994F-9EFE-3722324DA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1998" y="4715415"/>
            <a:ext cx="367277" cy="36727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39B4759-F11A-E941-B1B4-3226D39A54B7}"/>
              </a:ext>
            </a:extLst>
          </p:cNvPr>
          <p:cNvSpPr/>
          <p:nvPr/>
        </p:nvSpPr>
        <p:spPr>
          <a:xfrm>
            <a:off x="5009862" y="4732709"/>
            <a:ext cx="1382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hlinkClick r:id="rId8"/>
              </a:rPr>
              <a:t>636 39 50 79</a:t>
            </a:r>
            <a:endParaRPr lang="es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6725CD8-B277-654B-B713-E4803366C331}"/>
              </a:ext>
            </a:extLst>
          </p:cNvPr>
          <p:cNvSpPr txBox="1"/>
          <p:nvPr/>
        </p:nvSpPr>
        <p:spPr>
          <a:xfrm>
            <a:off x="166403" y="5589555"/>
            <a:ext cx="476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Rellena nuestro formulario y te enviamos esta guía</a:t>
            </a:r>
          </a:p>
        </p:txBody>
      </p:sp>
      <p:pic>
        <p:nvPicPr>
          <p:cNvPr id="7" name="Imagen 6" descr="Código QR&#10;&#10;Descripción generada automáticamente">
            <a:extLst>
              <a:ext uri="{FF2B5EF4-FFF2-40B4-BE49-F238E27FC236}">
                <a16:creationId xmlns:a16="http://schemas.microsoft.com/office/drawing/2014/main" id="{4E123F7F-9F9E-3949-9E43-DC6339CDA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8449" y="5168257"/>
            <a:ext cx="1488929" cy="148892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662C835-9895-9448-8F3B-9FD219FABCA9}"/>
              </a:ext>
            </a:extLst>
          </p:cNvPr>
          <p:cNvSpPr/>
          <p:nvPr/>
        </p:nvSpPr>
        <p:spPr>
          <a:xfrm>
            <a:off x="3081921" y="6425431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5136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3">
            <a:extLst>
              <a:ext uri="{FF2B5EF4-FFF2-40B4-BE49-F238E27FC236}">
                <a16:creationId xmlns:a16="http://schemas.microsoft.com/office/drawing/2014/main" id="{CE6CE049-591C-784C-B612-A3DAD34F7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206625"/>
            <a:ext cx="383063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ángulo 4">
            <a:extLst>
              <a:ext uri="{FF2B5EF4-FFF2-40B4-BE49-F238E27FC236}">
                <a16:creationId xmlns:a16="http://schemas.microsoft.com/office/drawing/2014/main" id="{C9C1DBF3-8A49-194A-BC23-2A7FB4A21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-26988"/>
            <a:ext cx="3779837" cy="11239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3795" name="Imagen 14">
            <a:extLst>
              <a:ext uri="{FF2B5EF4-FFF2-40B4-BE49-F238E27FC236}">
                <a16:creationId xmlns:a16="http://schemas.microsoft.com/office/drawing/2014/main" id="{B9C28D38-AD05-904F-BBA4-4A0C4CD68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739775"/>
            <a:ext cx="291465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uadroTexto 12">
            <a:extLst>
              <a:ext uri="{FF2B5EF4-FFF2-40B4-BE49-F238E27FC236}">
                <a16:creationId xmlns:a16="http://schemas.microsoft.com/office/drawing/2014/main" id="{31988A51-BFD7-AD4A-AD31-2BBE393A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169863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>
                <a:solidFill>
                  <a:srgbClr val="595959"/>
                </a:solidFill>
                <a:ea typeface="Baghdad" pitchFamily="2" charset="-78"/>
                <a:cs typeface="Baghdad" pitchFamily="2" charset="-78"/>
              </a:rPr>
              <a:t>Información y Consultas en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 b="1">
                <a:solidFill>
                  <a:srgbClr val="595959"/>
                </a:solidFill>
                <a:ea typeface="Baghdad" pitchFamily="2" charset="-78"/>
                <a:cs typeface="Baghdad" pitchFamily="2" charset="-78"/>
              </a:rPr>
              <a:t>masempresas.cea.es</a:t>
            </a:r>
            <a:endParaRPr lang="es-ES" altLang="es-ES" sz="1400" b="1">
              <a:solidFill>
                <a:srgbClr val="595959"/>
              </a:solidFill>
              <a:ea typeface="Baghdad" pitchFamily="2" charset="-78"/>
              <a:cs typeface="Baghdad" pitchFamily="2" charset="-78"/>
            </a:endParaRPr>
          </a:p>
        </p:txBody>
      </p:sp>
      <p:sp>
        <p:nvSpPr>
          <p:cNvPr id="33797" name="Rectángulo 10">
            <a:extLst>
              <a:ext uri="{FF2B5EF4-FFF2-40B4-BE49-F238E27FC236}">
                <a16:creationId xmlns:a16="http://schemas.microsoft.com/office/drawing/2014/main" id="{D3D9DF15-1787-3647-B1EF-912ACC924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08725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171D5B-849F-984F-A9F6-E6C8AA3F84AA}"/>
              </a:ext>
            </a:extLst>
          </p:cNvPr>
          <p:cNvSpPr txBox="1"/>
          <p:nvPr/>
        </p:nvSpPr>
        <p:spPr bwMode="auto">
          <a:xfrm>
            <a:off x="4779963" y="4602163"/>
            <a:ext cx="1177925" cy="25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-128"/>
              </a:rPr>
              <a:t>Financiado por:</a:t>
            </a:r>
          </a:p>
        </p:txBody>
      </p:sp>
      <p:sp>
        <p:nvSpPr>
          <p:cNvPr id="33799" name="Marcador de contenido 2">
            <a:extLst>
              <a:ext uri="{FF2B5EF4-FFF2-40B4-BE49-F238E27FC236}">
                <a16:creationId xmlns:a16="http://schemas.microsoft.com/office/drawing/2014/main" id="{8A0BC4BB-15BD-FF43-A881-1737A5FA1E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3609975"/>
            <a:ext cx="7772400" cy="6826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s-ES" altLang="es-ES_tradnl" sz="3600">
                <a:solidFill>
                  <a:srgbClr val="3AAB35"/>
                </a:solidFill>
              </a:rPr>
              <a:t>Gracias</a:t>
            </a:r>
          </a:p>
        </p:txBody>
      </p:sp>
      <p:pic>
        <p:nvPicPr>
          <p:cNvPr id="33800" name="Picture 9" descr="https://www.cea.es/logotipos/gif/color/ceavertical.gif">
            <a:extLst>
              <a:ext uri="{FF2B5EF4-FFF2-40B4-BE49-F238E27FC236}">
                <a16:creationId xmlns:a16="http://schemas.microsoft.com/office/drawing/2014/main" id="{6F0D928A-5EE5-0648-BB43-E31A94799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906963"/>
            <a:ext cx="14763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agen 1" descr="Imagen que contiene señal, firmar, dibujo&#10;&#10;Descripción generada automáticamente">
            <a:extLst>
              <a:ext uri="{FF2B5EF4-FFF2-40B4-BE49-F238E27FC236}">
                <a16:creationId xmlns:a16="http://schemas.microsoft.com/office/drawing/2014/main" id="{A1050584-7127-D74B-B72E-41EE2C8B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33938"/>
            <a:ext cx="15208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ángulo 4">
            <a:extLst>
              <a:ext uri="{FF2B5EF4-FFF2-40B4-BE49-F238E27FC236}">
                <a16:creationId xmlns:a16="http://schemas.microsoft.com/office/drawing/2014/main" id="{9964954A-64BE-574B-97B2-03501DCF9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3" y="-26988"/>
            <a:ext cx="3690937" cy="11239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4818" name="Rectángulo 10">
            <a:extLst>
              <a:ext uri="{FF2B5EF4-FFF2-40B4-BE49-F238E27FC236}">
                <a16:creationId xmlns:a16="http://schemas.microsoft.com/office/drawing/2014/main" id="{56329536-431C-284C-94A5-5A97F09C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6265863"/>
            <a:ext cx="3017837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4819" name="Imagen 14">
            <a:extLst>
              <a:ext uri="{FF2B5EF4-FFF2-40B4-BE49-F238E27FC236}">
                <a16:creationId xmlns:a16="http://schemas.microsoft.com/office/drawing/2014/main" id="{96889A05-56FF-4541-83F3-EF4915DBC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739775"/>
            <a:ext cx="291465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uadroTexto 12">
            <a:extLst>
              <a:ext uri="{FF2B5EF4-FFF2-40B4-BE49-F238E27FC236}">
                <a16:creationId xmlns:a16="http://schemas.microsoft.com/office/drawing/2014/main" id="{002521A7-3CCF-9F4C-85B4-553487016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169863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>
                <a:solidFill>
                  <a:srgbClr val="595959"/>
                </a:solidFill>
                <a:ea typeface="Baghdad" pitchFamily="2" charset="-78"/>
                <a:cs typeface="Baghdad" pitchFamily="2" charset="-78"/>
              </a:rPr>
              <a:t>Información y Consultas en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 b="1">
                <a:solidFill>
                  <a:srgbClr val="595959"/>
                </a:solidFill>
                <a:ea typeface="Baghdad" pitchFamily="2" charset="-78"/>
                <a:cs typeface="Baghdad" pitchFamily="2" charset="-78"/>
              </a:rPr>
              <a:t>masempresas.cea.es</a:t>
            </a:r>
            <a:endParaRPr lang="es-ES" altLang="es-ES" sz="1400" b="1">
              <a:solidFill>
                <a:srgbClr val="595959"/>
              </a:solidFill>
              <a:ea typeface="Baghdad" pitchFamily="2" charset="-78"/>
              <a:cs typeface="Baghdad" pitchFamily="2" charset="-78"/>
            </a:endParaRPr>
          </a:p>
        </p:txBody>
      </p:sp>
      <p:pic>
        <p:nvPicPr>
          <p:cNvPr id="34821" name="Imagen 3">
            <a:extLst>
              <a:ext uri="{FF2B5EF4-FFF2-40B4-BE49-F238E27FC236}">
                <a16:creationId xmlns:a16="http://schemas.microsoft.com/office/drawing/2014/main" id="{CD7E9356-12DD-FF42-8780-EF536B899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228850"/>
            <a:ext cx="383063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CD5140A4-7103-344B-9310-8F949F79D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646613"/>
            <a:ext cx="6635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ángulo 1">
            <a:extLst>
              <a:ext uri="{FF2B5EF4-FFF2-40B4-BE49-F238E27FC236}">
                <a16:creationId xmlns:a16="http://schemas.microsoft.com/office/drawing/2014/main" id="{FC4567EA-DA76-6C44-9461-FBC16A77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9458" name="1 Título">
            <a:extLst>
              <a:ext uri="{FF2B5EF4-FFF2-40B4-BE49-F238E27FC236}">
                <a16:creationId xmlns:a16="http://schemas.microsoft.com/office/drawing/2014/main" id="{667E993E-26C1-764C-8B50-82BF0283A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66750"/>
            <a:ext cx="7772400" cy="1143000"/>
          </a:xfrm>
        </p:spPr>
        <p:txBody>
          <a:bodyPr/>
          <a:lstStyle/>
          <a:p>
            <a:r>
              <a:rPr lang="es-ES" altLang="es-ES" sz="3600" u="sng"/>
              <a:t>Cloud Estudio</a:t>
            </a:r>
          </a:p>
        </p:txBody>
      </p:sp>
      <p:sp>
        <p:nvSpPr>
          <p:cNvPr id="19459" name="CuadroTexto 8">
            <a:extLst>
              <a:ext uri="{FF2B5EF4-FFF2-40B4-BE49-F238E27FC236}">
                <a16:creationId xmlns:a16="http://schemas.microsoft.com/office/drawing/2014/main" id="{49EC89B9-1775-2D47-818E-CB5415377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38325"/>
            <a:ext cx="50038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s-ES" altLang="es-ES" sz="1800" dirty="0"/>
              <a:t>Soy CEO de Cloud Estudio,  el motivo principal que me llevó a emprender fue la esencia que me transmitieron desde el último trabajo que tuve. </a:t>
            </a:r>
          </a:p>
          <a:p>
            <a:pPr algn="just"/>
            <a:endParaRPr lang="es-ES" altLang="es-ES" sz="1800" dirty="0"/>
          </a:p>
          <a:p>
            <a:pPr algn="just"/>
            <a:endParaRPr lang="es-ES" altLang="es-ES" sz="1800" dirty="0"/>
          </a:p>
          <a:p>
            <a:pPr algn="just"/>
            <a:r>
              <a:rPr lang="es-ES" altLang="es-ES" sz="1800" dirty="0"/>
              <a:t>Nace Cloud Estudio en 2016 sin clientes y sin dinero pero me embarco en una aventura que a día de hoy sigo. Las tornas cambian y empiezan a entrar mis primeros clientes, que muchos, hoy siguen formando parte del equipo. </a:t>
            </a:r>
          </a:p>
          <a:p>
            <a:pPr algn="just"/>
            <a:endParaRPr lang="es-ES" altLang="es-ES" sz="1800" dirty="0"/>
          </a:p>
          <a:p>
            <a:pPr algn="just"/>
            <a:endParaRPr lang="es-ES" altLang="es-ES" dirty="0"/>
          </a:p>
          <a:p>
            <a:pPr algn="just"/>
            <a:endParaRPr lang="es-ES" altLang="es-ES" dirty="0"/>
          </a:p>
        </p:txBody>
      </p:sp>
      <p:pic>
        <p:nvPicPr>
          <p:cNvPr id="12" name="Imagen 11" descr="Mujer sentada en una silla&#10;&#10;Descripción generada automáticamente">
            <a:extLst>
              <a:ext uri="{FF2B5EF4-FFF2-40B4-BE49-F238E27FC236}">
                <a16:creationId xmlns:a16="http://schemas.microsoft.com/office/drawing/2014/main" id="{7CEF7FC2-E9EF-FD41-B4A9-6E7594BF4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65" r="4297" b="9778"/>
          <a:stretch/>
        </p:blipFill>
        <p:spPr>
          <a:xfrm>
            <a:off x="5580112" y="1809727"/>
            <a:ext cx="3132348" cy="404193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9461" name="Imagen 13" descr="Imagen que contiene Flecha&#10;&#10;Descripción generada automáticamente">
            <a:extLst>
              <a:ext uri="{FF2B5EF4-FFF2-40B4-BE49-F238E27FC236}">
                <a16:creationId xmlns:a16="http://schemas.microsoft.com/office/drawing/2014/main" id="{138F64FB-4D70-F24B-A3E4-68C953F3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553075"/>
            <a:ext cx="2222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n 17">
            <a:extLst>
              <a:ext uri="{FF2B5EF4-FFF2-40B4-BE49-F238E27FC236}">
                <a16:creationId xmlns:a16="http://schemas.microsoft.com/office/drawing/2014/main" id="{A5B7BDCA-3B34-E045-A506-C513F2F64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08638"/>
            <a:ext cx="105886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n 19" descr="Imagen que contiene exterior, golpear, pelota, jugador&#10;&#10;Descripción generada automáticamente">
            <a:extLst>
              <a:ext uri="{FF2B5EF4-FFF2-40B4-BE49-F238E27FC236}">
                <a16:creationId xmlns:a16="http://schemas.microsoft.com/office/drawing/2014/main" id="{CE1C5D66-4488-E341-8005-52F9B15D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5665788"/>
            <a:ext cx="1646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62CFBE0-AFE7-2F48-B54D-392BED6DB69C}"/>
              </a:ext>
            </a:extLst>
          </p:cNvPr>
          <p:cNvSpPr txBox="1"/>
          <p:nvPr/>
        </p:nvSpPr>
        <p:spPr>
          <a:xfrm>
            <a:off x="3131840" y="6381340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www.cloudestudio.es</a:t>
            </a:r>
            <a:endParaRPr lang="es-E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ángulo 1">
            <a:extLst>
              <a:ext uri="{FF2B5EF4-FFF2-40B4-BE49-F238E27FC236}">
                <a16:creationId xmlns:a16="http://schemas.microsoft.com/office/drawing/2014/main" id="{EE357837-B338-CA41-9A42-0C3DDD36D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837" y="631507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1506" name="1 Título">
            <a:extLst>
              <a:ext uri="{FF2B5EF4-FFF2-40B4-BE49-F238E27FC236}">
                <a16:creationId xmlns:a16="http://schemas.microsoft.com/office/drawing/2014/main" id="{45E793BE-E361-084E-8251-E8AF72564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6625" y="820738"/>
            <a:ext cx="7270750" cy="654050"/>
          </a:xfrm>
        </p:spPr>
        <p:txBody>
          <a:bodyPr/>
          <a:lstStyle/>
          <a:p>
            <a:r>
              <a:rPr lang="es-ES" altLang="es-ES" sz="3600" u="sng"/>
              <a:t>NUESTRO EQUIPO</a:t>
            </a:r>
          </a:p>
        </p:txBody>
      </p:sp>
      <p:sp>
        <p:nvSpPr>
          <p:cNvPr id="21507" name="CuadroTexto 8">
            <a:extLst>
              <a:ext uri="{FF2B5EF4-FFF2-40B4-BE49-F238E27FC236}">
                <a16:creationId xmlns:a16="http://schemas.microsoft.com/office/drawing/2014/main" id="{AFA517C3-233E-6E40-9557-3845841B2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38325"/>
            <a:ext cx="5003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endParaRPr lang="es-ES" altLang="es-ES" sz="1800"/>
          </a:p>
          <a:p>
            <a:pPr algn="just"/>
            <a:endParaRPr lang="es-ES" altLang="es-ES"/>
          </a:p>
          <a:p>
            <a:pPr algn="just"/>
            <a:endParaRPr lang="es-ES" altLang="es-ES"/>
          </a:p>
        </p:txBody>
      </p:sp>
      <p:pic>
        <p:nvPicPr>
          <p:cNvPr id="5" name="Imagen 4" descr="Una persona con una camisa blanca&#10;&#10;Descripción generada automáticamente">
            <a:extLst>
              <a:ext uri="{FF2B5EF4-FFF2-40B4-BE49-F238E27FC236}">
                <a16:creationId xmlns:a16="http://schemas.microsoft.com/office/drawing/2014/main" id="{075361EE-1F4C-0645-B03D-134D85E9B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485" y="1611674"/>
            <a:ext cx="2274105" cy="181798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Imagen 6" descr="Mujer posando para una foto&#10;&#10;Descripción generada automáticamente">
            <a:extLst>
              <a:ext uri="{FF2B5EF4-FFF2-40B4-BE49-F238E27FC236}">
                <a16:creationId xmlns:a16="http://schemas.microsoft.com/office/drawing/2014/main" id="{4B8E9E8F-F60E-394C-BE7B-3D4BACF2A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85" y="1611674"/>
            <a:ext cx="2195128" cy="181798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Imagen 9" descr="Una persona sonriendo&#10;&#10;Descripción generada automáticamente">
            <a:extLst>
              <a:ext uri="{FF2B5EF4-FFF2-40B4-BE49-F238E27FC236}">
                <a16:creationId xmlns:a16="http://schemas.microsoft.com/office/drawing/2014/main" id="{868A4876-F996-9143-93C0-9B37DC1A1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78" y="3946095"/>
            <a:ext cx="1717937" cy="196128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052A060-6DB3-C142-9F7F-C6078CDF5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601"/>
          <a:stretch/>
        </p:blipFill>
        <p:spPr>
          <a:xfrm>
            <a:off x="1678099" y="3919852"/>
            <a:ext cx="2078882" cy="19687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512" name="CuadroTexto 14">
            <a:extLst>
              <a:ext uri="{FF2B5EF4-FFF2-40B4-BE49-F238E27FC236}">
                <a16:creationId xmlns:a16="http://schemas.microsoft.com/office/drawing/2014/main" id="{19EB5CC1-26C6-EA4E-B044-9DA850FA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363913"/>
            <a:ext cx="2700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1600"/>
              <a:t>CEO </a:t>
            </a:r>
          </a:p>
          <a:p>
            <a:pPr algn="ctr"/>
            <a:r>
              <a:rPr lang="es-ES" altLang="es-ES" sz="1600" b="1"/>
              <a:t>Sandra Romero</a:t>
            </a:r>
          </a:p>
        </p:txBody>
      </p:sp>
      <p:sp>
        <p:nvSpPr>
          <p:cNvPr id="21513" name="Rectángulo 15">
            <a:extLst>
              <a:ext uri="{FF2B5EF4-FFF2-40B4-BE49-F238E27FC236}">
                <a16:creationId xmlns:a16="http://schemas.microsoft.com/office/drawing/2014/main" id="{025A4548-AFC9-8E4D-B6AA-445E5B935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3335338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1600"/>
              <a:t>Community Manager</a:t>
            </a:r>
          </a:p>
          <a:p>
            <a:pPr algn="ctr"/>
            <a:r>
              <a:rPr lang="es-ES" altLang="es-ES" sz="1600" b="1"/>
              <a:t>Almudena Vázquez</a:t>
            </a:r>
          </a:p>
        </p:txBody>
      </p:sp>
      <p:sp>
        <p:nvSpPr>
          <p:cNvPr id="21514" name="Rectángulo 16">
            <a:extLst>
              <a:ext uri="{FF2B5EF4-FFF2-40B4-BE49-F238E27FC236}">
                <a16:creationId xmlns:a16="http://schemas.microsoft.com/office/drawing/2014/main" id="{EA8C376A-EB77-DB49-A786-AEFF97063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581660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1600"/>
              <a:t>Content manager</a:t>
            </a:r>
          </a:p>
          <a:p>
            <a:pPr algn="ctr"/>
            <a:r>
              <a:rPr lang="es-ES" altLang="es-ES" sz="1600" b="1"/>
              <a:t>Jesús Ramos</a:t>
            </a:r>
          </a:p>
        </p:txBody>
      </p:sp>
      <p:sp>
        <p:nvSpPr>
          <p:cNvPr id="21515" name="Rectángulo 18">
            <a:extLst>
              <a:ext uri="{FF2B5EF4-FFF2-40B4-BE49-F238E27FC236}">
                <a16:creationId xmlns:a16="http://schemas.microsoft.com/office/drawing/2014/main" id="{B4DE1F3D-6AFE-3441-A9E8-5129771E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5849938"/>
            <a:ext cx="457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1600"/>
              <a:t>Content Manager</a:t>
            </a:r>
          </a:p>
          <a:p>
            <a:pPr algn="ctr"/>
            <a:r>
              <a:rPr lang="es-ES" altLang="es-ES" sz="1600" b="1"/>
              <a:t>Abraham Nodal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ángulo 1">
            <a:extLst>
              <a:ext uri="{FF2B5EF4-FFF2-40B4-BE49-F238E27FC236}">
                <a16:creationId xmlns:a16="http://schemas.microsoft.com/office/drawing/2014/main" id="{FC4567EA-DA76-6C44-9461-FBC16A77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6309320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458" name="1 Título">
            <a:extLst>
              <a:ext uri="{FF2B5EF4-FFF2-40B4-BE49-F238E27FC236}">
                <a16:creationId xmlns:a16="http://schemas.microsoft.com/office/drawing/2014/main" id="{667E993E-26C1-764C-8B50-82BF0283A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887567"/>
            <a:ext cx="8278688" cy="1143000"/>
          </a:xfrm>
        </p:spPr>
        <p:txBody>
          <a:bodyPr/>
          <a:lstStyle/>
          <a:p>
            <a:r>
              <a:rPr lang="es-ES" altLang="es-ES" sz="3200" b="1"/>
              <a:t>¿Sí </a:t>
            </a:r>
            <a:r>
              <a:rPr lang="es-ES" altLang="es-ES" sz="3200" b="1" dirty="0"/>
              <a:t>ellos se han adaptado por qué tú no?</a:t>
            </a:r>
          </a:p>
        </p:txBody>
      </p:sp>
      <p:pic>
        <p:nvPicPr>
          <p:cNvPr id="3" name="Imagen 2" descr="Imagen que contiene persona, hecho de madera, interior, pequeño&#10;&#10;Descripción generada automáticamente">
            <a:extLst>
              <a:ext uri="{FF2B5EF4-FFF2-40B4-BE49-F238E27FC236}">
                <a16:creationId xmlns:a16="http://schemas.microsoft.com/office/drawing/2014/main" id="{4D27A876-75FF-654A-9FA9-7461E755D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8711" y="2808233"/>
            <a:ext cx="3744962" cy="218963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043711-09B6-DA4F-A0A6-C94EBA426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121" y="2324428"/>
            <a:ext cx="3619500" cy="32258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1186872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ángulo 1">
            <a:extLst>
              <a:ext uri="{FF2B5EF4-FFF2-40B4-BE49-F238E27FC236}">
                <a16:creationId xmlns:a16="http://schemas.microsoft.com/office/drawing/2014/main" id="{E0A6DBBE-0929-BD4A-9E2C-2D78B292D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3554" name="1 Título">
            <a:extLst>
              <a:ext uri="{FF2B5EF4-FFF2-40B4-BE49-F238E27FC236}">
                <a16:creationId xmlns:a16="http://schemas.microsoft.com/office/drawing/2014/main" id="{0EF543CC-34D4-7F44-8DBD-963C601B9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549275"/>
            <a:ext cx="7772400" cy="1143000"/>
          </a:xfrm>
        </p:spPr>
        <p:txBody>
          <a:bodyPr/>
          <a:lstStyle/>
          <a:p>
            <a:r>
              <a:rPr lang="es-ES" altLang="es-ES" sz="3600"/>
              <a:t>COMO CREAR TU TIENDA ONLINE </a:t>
            </a:r>
          </a:p>
        </p:txBody>
      </p:sp>
      <p:pic>
        <p:nvPicPr>
          <p:cNvPr id="23555" name="Imagen 7" descr="Logotipo&#10;&#10;Descripción generada automáticamente">
            <a:extLst>
              <a:ext uri="{FF2B5EF4-FFF2-40B4-BE49-F238E27FC236}">
                <a16:creationId xmlns:a16="http://schemas.microsoft.com/office/drawing/2014/main" id="{95E4B3E9-BEA0-DC41-A925-BB4D325F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908050"/>
            <a:ext cx="239553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CuadroTexto 8">
            <a:extLst>
              <a:ext uri="{FF2B5EF4-FFF2-40B4-BE49-F238E27FC236}">
                <a16:creationId xmlns:a16="http://schemas.microsoft.com/office/drawing/2014/main" id="{3A144A4D-D0F9-CD44-A10C-816A8A17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133600"/>
            <a:ext cx="86423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s-ES" altLang="es-ES" sz="2000"/>
              <a:t>Para crear una </a:t>
            </a:r>
            <a:r>
              <a:rPr lang="es-ES" altLang="es-ES" sz="2000" b="1"/>
              <a:t>tienda online de FACEBOOK</a:t>
            </a:r>
            <a:r>
              <a:rPr lang="es-ES" altLang="es-ES" sz="2000"/>
              <a:t> debemos seguir una serie de pasos muy sencillos que a continuación os vamos a explicar.</a:t>
            </a:r>
          </a:p>
          <a:p>
            <a:pPr algn="just"/>
            <a:br>
              <a:rPr lang="es-ES" altLang="es-ES" sz="2000"/>
            </a:br>
            <a:r>
              <a:rPr lang="es-ES" altLang="es-ES" sz="2000"/>
              <a:t>	Dirígete a tu </a:t>
            </a:r>
            <a:r>
              <a:rPr lang="es-ES" altLang="es-ES" sz="2000" b="1"/>
              <a:t>FAN PAGE de Facebook</a:t>
            </a:r>
            <a:r>
              <a:rPr lang="es-ES" altLang="es-ES" sz="2000"/>
              <a:t> y abre la página de la </a:t>
            </a:r>
            <a:r>
              <a:rPr lang="es-ES" altLang="es-ES" sz="2000" b="1"/>
              <a:t>TIENDA ONLINE.</a:t>
            </a:r>
            <a:endParaRPr lang="es-ES" altLang="es-ES" sz="2000"/>
          </a:p>
          <a:p>
            <a:endParaRPr lang="es-ES" altLang="es-ES"/>
          </a:p>
        </p:txBody>
      </p:sp>
      <p:pic>
        <p:nvPicPr>
          <p:cNvPr id="23557" name="Modelo 3D 10" descr="Cortapastas flecha">
            <a:extLst>
              <a:ext uri="{FF2B5EF4-FFF2-40B4-BE49-F238E27FC236}">
                <a16:creationId xmlns:a16="http://schemas.microsoft.com/office/drawing/2014/main" id="{D0C9DBE2-DCB2-7448-A0C8-B78E119E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84500"/>
            <a:ext cx="6985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2" descr="Dirígete a tu página de Facebook y abre la página de la tienda online">
            <a:extLst>
              <a:ext uri="{FF2B5EF4-FFF2-40B4-BE49-F238E27FC236}">
                <a16:creationId xmlns:a16="http://schemas.microsoft.com/office/drawing/2014/main" id="{37EC91FB-F941-8147-9D25-B2866D67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3609975"/>
            <a:ext cx="381158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B7929B5-8314-5E41-A3BC-9B2353EEB66D}"/>
              </a:ext>
            </a:extLst>
          </p:cNvPr>
          <p:cNvSpPr/>
          <p:nvPr/>
        </p:nvSpPr>
        <p:spPr>
          <a:xfrm>
            <a:off x="2151357" y="6389529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ángulo 1">
            <a:extLst>
              <a:ext uri="{FF2B5EF4-FFF2-40B4-BE49-F238E27FC236}">
                <a16:creationId xmlns:a16="http://schemas.microsoft.com/office/drawing/2014/main" id="{8599543B-F8A5-F943-9982-16FBBF73F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5602" name="1 Título">
            <a:extLst>
              <a:ext uri="{FF2B5EF4-FFF2-40B4-BE49-F238E27FC236}">
                <a16:creationId xmlns:a16="http://schemas.microsoft.com/office/drawing/2014/main" id="{BBC0AD9F-46C1-0B4B-A22E-718D422A8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549275"/>
            <a:ext cx="7772400" cy="1143000"/>
          </a:xfrm>
        </p:spPr>
        <p:txBody>
          <a:bodyPr/>
          <a:lstStyle/>
          <a:p>
            <a:r>
              <a:rPr lang="es-ES" altLang="es-ES" sz="3600" dirty="0"/>
              <a:t>COMO CREAR TU TIENDA ONLINE </a:t>
            </a:r>
          </a:p>
        </p:txBody>
      </p:sp>
      <p:pic>
        <p:nvPicPr>
          <p:cNvPr id="25603" name="Imagen 7" descr="Logotipo&#10;&#10;Descripción generada automáticamente">
            <a:extLst>
              <a:ext uri="{FF2B5EF4-FFF2-40B4-BE49-F238E27FC236}">
                <a16:creationId xmlns:a16="http://schemas.microsoft.com/office/drawing/2014/main" id="{346085BD-99F7-564C-BB89-31AF36BA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908050"/>
            <a:ext cx="239553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CuadroTexto 8">
            <a:extLst>
              <a:ext uri="{FF2B5EF4-FFF2-40B4-BE49-F238E27FC236}">
                <a16:creationId xmlns:a16="http://schemas.microsoft.com/office/drawing/2014/main" id="{0FB0AAEB-65B6-D843-A533-826BE3F19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133600"/>
            <a:ext cx="83534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s-ES" altLang="es-ES" sz="2000"/>
              <a:t>Navega en </a:t>
            </a:r>
            <a:r>
              <a:rPr lang="es-ES" altLang="es-ES" sz="2000" b="1"/>
              <a:t>Facebook de Negocios</a:t>
            </a:r>
            <a:r>
              <a:rPr lang="es-ES" altLang="es-ES" sz="2000"/>
              <a:t> y ubica tu página para iniciar sesión en ella. Para poder acceder debes ser “</a:t>
            </a:r>
            <a:r>
              <a:rPr lang="es-ES" altLang="es-ES" sz="2000" b="1"/>
              <a:t>Administrador”</a:t>
            </a:r>
            <a:r>
              <a:rPr lang="es-ES" altLang="es-ES" sz="2000"/>
              <a:t>. Muchas páginas de Facebook de Negocios ya tienen su tienda.</a:t>
            </a:r>
            <a:br>
              <a:rPr lang="es-ES" altLang="es-ES" sz="2000"/>
            </a:br>
            <a:r>
              <a:rPr lang="es-ES" altLang="es-ES" sz="2000"/>
              <a:t>	</a:t>
            </a:r>
            <a:endParaRPr lang="es-ES" altLang="es-ES"/>
          </a:p>
        </p:txBody>
      </p:sp>
      <p:sp>
        <p:nvSpPr>
          <p:cNvPr id="25605" name="CuadroTexto 1">
            <a:extLst>
              <a:ext uri="{FF2B5EF4-FFF2-40B4-BE49-F238E27FC236}">
                <a16:creationId xmlns:a16="http://schemas.microsoft.com/office/drawing/2014/main" id="{5443FEEB-AB95-5443-BBE1-40DC1808C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84538"/>
            <a:ext cx="8353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ES" sz="2000"/>
              <a:t>Localiza la pestaña “</a:t>
            </a:r>
            <a:r>
              <a:rPr lang="es-ES" altLang="es-ES" sz="2000" b="1"/>
              <a:t>Tienda</a:t>
            </a:r>
            <a:r>
              <a:rPr lang="es-ES" altLang="es-ES" sz="2000"/>
              <a:t>” que se muestra a la izquierda y haz clic en ella. </a:t>
            </a:r>
          </a:p>
        </p:txBody>
      </p:sp>
      <p:sp>
        <p:nvSpPr>
          <p:cNvPr id="25606" name="CuadroTexto 2">
            <a:extLst>
              <a:ext uri="{FF2B5EF4-FFF2-40B4-BE49-F238E27FC236}">
                <a16:creationId xmlns:a16="http://schemas.microsoft.com/office/drawing/2014/main" id="{E0E26EBB-3F20-744C-BB2E-16B01B19D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4041775"/>
            <a:ext cx="82089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s-ES" altLang="es-ES" sz="2000" dirty="0"/>
              <a:t>Para habilitar la plantilla que es, entra en el menú de “</a:t>
            </a:r>
            <a:r>
              <a:rPr lang="es-ES" altLang="es-ES" sz="2000" b="1" dirty="0"/>
              <a:t>Configuración</a:t>
            </a:r>
            <a:r>
              <a:rPr lang="es-ES" altLang="es-ES" sz="2000" dirty="0"/>
              <a:t>”    “</a:t>
            </a:r>
            <a:r>
              <a:rPr lang="es-ES" altLang="es-ES" sz="2000" b="1" dirty="0"/>
              <a:t> Plantillas  y Pestañas</a:t>
            </a:r>
            <a:r>
              <a:rPr lang="es-ES" altLang="es-ES" sz="2000" dirty="0"/>
              <a:t>” y pulsar el botón “</a:t>
            </a:r>
            <a:r>
              <a:rPr lang="es-ES" altLang="es-ES" sz="2000" b="1" dirty="0"/>
              <a:t>Editar página</a:t>
            </a:r>
            <a:r>
              <a:rPr lang="es-ES" altLang="es-ES" sz="2000" dirty="0"/>
              <a:t>”.</a:t>
            </a:r>
          </a:p>
          <a:p>
            <a:pPr algn="just"/>
            <a:r>
              <a:rPr lang="es-ES" altLang="es-ES" sz="2000" dirty="0"/>
              <a:t>Una vez ubicado en dicha selección, simplemente tienes que aplicar la plantilla predeterminada de compras “</a:t>
            </a:r>
            <a:r>
              <a:rPr lang="es-ES" altLang="es-ES" sz="2000" b="1" dirty="0"/>
              <a:t>Shopping</a:t>
            </a:r>
            <a:r>
              <a:rPr lang="es-ES" altLang="es-ES" sz="2000" dirty="0"/>
              <a:t>”, la cual añade la pestaña “</a:t>
            </a:r>
            <a:r>
              <a:rPr lang="es-ES" altLang="es-ES" sz="2000" b="1" dirty="0"/>
              <a:t>Tienda</a:t>
            </a:r>
            <a:r>
              <a:rPr lang="es-ES" altLang="es-ES" sz="2000" dirty="0"/>
              <a:t>” y elígela.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F67EAA-91B8-484A-9B7C-594CA6CFAEF3}"/>
              </a:ext>
            </a:extLst>
          </p:cNvPr>
          <p:cNvSpPr/>
          <p:nvPr/>
        </p:nvSpPr>
        <p:spPr>
          <a:xfrm>
            <a:off x="3188288" y="6342063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ángulo 1">
            <a:extLst>
              <a:ext uri="{FF2B5EF4-FFF2-40B4-BE49-F238E27FC236}">
                <a16:creationId xmlns:a16="http://schemas.microsoft.com/office/drawing/2014/main" id="{E5D2FADF-5D0A-5B41-BE08-D208C3E18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7650" name="1 Título">
            <a:extLst>
              <a:ext uri="{FF2B5EF4-FFF2-40B4-BE49-F238E27FC236}">
                <a16:creationId xmlns:a16="http://schemas.microsoft.com/office/drawing/2014/main" id="{707D102C-7620-D943-B6E1-FF57ED09B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463" y="571500"/>
            <a:ext cx="8640762" cy="1143000"/>
          </a:xfrm>
        </p:spPr>
        <p:txBody>
          <a:bodyPr/>
          <a:lstStyle/>
          <a:p>
            <a:r>
              <a:rPr lang="es-ES" altLang="es-ES" sz="3600"/>
              <a:t>Configura los detalles de tu tienda online</a:t>
            </a:r>
          </a:p>
        </p:txBody>
      </p:sp>
      <p:pic>
        <p:nvPicPr>
          <p:cNvPr id="27651" name="Picture 2" descr="Ahora configura los detalles de tu tienda online">
            <a:extLst>
              <a:ext uri="{FF2B5EF4-FFF2-40B4-BE49-F238E27FC236}">
                <a16:creationId xmlns:a16="http://schemas.microsoft.com/office/drawing/2014/main" id="{EE9B561C-B2EF-264A-9B0F-DA47C275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57325"/>
            <a:ext cx="31686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CuadroTexto 1">
            <a:extLst>
              <a:ext uri="{FF2B5EF4-FFF2-40B4-BE49-F238E27FC236}">
                <a16:creationId xmlns:a16="http://schemas.microsoft.com/office/drawing/2014/main" id="{90DC318D-D07D-EB4A-8C24-45DED28EF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3173413"/>
            <a:ext cx="86407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s-ES" altLang="es-ES" sz="2000"/>
              <a:t>	</a:t>
            </a:r>
            <a:r>
              <a:rPr lang="es-ES" altLang="es-ES" sz="1800"/>
              <a:t>Se mostrará una ventana emergente que te explica la configuración que estás a punto de realizar, es decir, se trata de los “</a:t>
            </a:r>
            <a:r>
              <a:rPr lang="es-ES" altLang="es-ES" sz="1800" b="1"/>
              <a:t>Términos y Condiciones”</a:t>
            </a:r>
            <a:r>
              <a:rPr lang="es-ES" altLang="es-ES" sz="1800"/>
              <a:t> para comerciantes, que te recomendamos leer y hacer clic en el botón “</a:t>
            </a:r>
            <a:r>
              <a:rPr lang="es-ES" altLang="es-ES" sz="1800" b="1"/>
              <a:t>Comenzar</a:t>
            </a:r>
            <a:r>
              <a:rPr lang="es-ES" altLang="es-ES" sz="1800"/>
              <a:t>”.</a:t>
            </a:r>
          </a:p>
        </p:txBody>
      </p:sp>
      <p:pic>
        <p:nvPicPr>
          <p:cNvPr id="27653" name="Modelo 3D 2" descr="Cortapastas flecha">
            <a:extLst>
              <a:ext uri="{FF2B5EF4-FFF2-40B4-BE49-F238E27FC236}">
                <a16:creationId xmlns:a16="http://schemas.microsoft.com/office/drawing/2014/main" id="{7338C73B-41F8-044F-ADD1-016343EB1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62300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CuadroTexto 3">
            <a:extLst>
              <a:ext uri="{FF2B5EF4-FFF2-40B4-BE49-F238E27FC236}">
                <a16:creationId xmlns:a16="http://schemas.microsoft.com/office/drawing/2014/main" id="{38A95D99-79F5-C048-A843-D5C06A4A5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4211638"/>
            <a:ext cx="86407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es-ES" altLang="es-ES" sz="1800"/>
              <a:t>Al pulsar “</a:t>
            </a:r>
            <a:r>
              <a:rPr lang="es-ES" altLang="es-ES" sz="1800" b="1"/>
              <a:t>Comenzar</a:t>
            </a:r>
            <a:r>
              <a:rPr lang="es-ES" altLang="es-ES" sz="1800"/>
              <a:t>” aparecerá otra ventana emergente que te pregunta sobre algunos detalles importantes de tu negocio. </a:t>
            </a:r>
          </a:p>
          <a:p>
            <a:pPr algn="just"/>
            <a:endParaRPr lang="es-ES" altLang="es-ES" sz="1800"/>
          </a:p>
          <a:p>
            <a:pPr algn="just"/>
            <a:r>
              <a:rPr lang="es-ES" altLang="es-ES" sz="1800"/>
              <a:t>Para </a:t>
            </a:r>
            <a:r>
              <a:rPr lang="es-ES" altLang="es-ES" sz="1800" b="1"/>
              <a:t>recibir pagos</a:t>
            </a:r>
            <a:r>
              <a:rPr lang="es-ES" altLang="es-ES" sz="1800"/>
              <a:t> </a:t>
            </a:r>
            <a:r>
              <a:rPr lang="es-ES" altLang="es-ES" sz="1800" b="1"/>
              <a:t>en Facebook</a:t>
            </a:r>
            <a:r>
              <a:rPr lang="es-ES" altLang="es-ES" sz="1800"/>
              <a:t>, es necesario especificar la moneda y escribir tu dirección de correo electrónico. Esto lo hace con el fin de detectar tu ubicación y en caso de ser necesario, bloquear la moneda que no sea aceptada.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AACD86B-B506-864E-8020-8C194A60C30A}"/>
              </a:ext>
            </a:extLst>
          </p:cNvPr>
          <p:cNvSpPr/>
          <p:nvPr/>
        </p:nvSpPr>
        <p:spPr>
          <a:xfrm>
            <a:off x="2843213" y="6378417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ángulo 1">
            <a:extLst>
              <a:ext uri="{FF2B5EF4-FFF2-40B4-BE49-F238E27FC236}">
                <a16:creationId xmlns:a16="http://schemas.microsoft.com/office/drawing/2014/main" id="{52A598CB-CCFC-424F-8FA1-A5BF48C7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698" name="1 Título">
            <a:extLst>
              <a:ext uri="{FF2B5EF4-FFF2-40B4-BE49-F238E27FC236}">
                <a16:creationId xmlns:a16="http://schemas.microsoft.com/office/drawing/2014/main" id="{031D6366-CE94-6946-BD06-741D58A62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2238" y="681038"/>
            <a:ext cx="3168650" cy="1143000"/>
          </a:xfrm>
        </p:spPr>
        <p:txBody>
          <a:bodyPr/>
          <a:lstStyle/>
          <a:p>
            <a:r>
              <a:rPr lang="es-ES" altLang="es-ES" sz="2800"/>
              <a:t>Configura tu envío</a:t>
            </a:r>
          </a:p>
        </p:txBody>
      </p:sp>
      <p:sp>
        <p:nvSpPr>
          <p:cNvPr id="29699" name="CuadroTexto 8">
            <a:extLst>
              <a:ext uri="{FF2B5EF4-FFF2-40B4-BE49-F238E27FC236}">
                <a16:creationId xmlns:a16="http://schemas.microsoft.com/office/drawing/2014/main" id="{9DC84AF0-25C8-3D4B-BE62-7DE34AD8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349500"/>
            <a:ext cx="51847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" altLang="es-ES" sz="1800" dirty="0"/>
              <a:t>Ingresa en </a:t>
            </a:r>
            <a:r>
              <a:rPr lang="es-ES" altLang="es-ES" sz="1800" b="1" dirty="0"/>
              <a:t>“Configuración de la tienda” </a:t>
            </a:r>
          </a:p>
          <a:p>
            <a:endParaRPr lang="es-ES" altLang="es-ES" sz="1800" dirty="0"/>
          </a:p>
          <a:p>
            <a:r>
              <a:rPr lang="es-ES" altLang="es-ES" sz="1800" dirty="0"/>
              <a:t>Agrega los tipos de envío que quieres ofrecer.</a:t>
            </a:r>
          </a:p>
          <a:p>
            <a:endParaRPr lang="es-ES" altLang="es-ES" sz="1800" dirty="0"/>
          </a:p>
          <a:p>
            <a:r>
              <a:rPr lang="es-ES" altLang="es-ES" sz="1800" dirty="0"/>
              <a:t>Para acabar observa todas las “</a:t>
            </a:r>
            <a:r>
              <a:rPr lang="es-ES" altLang="es-ES" sz="1800" b="1" dirty="0"/>
              <a:t>Configuraciones adicionales”</a:t>
            </a:r>
            <a:r>
              <a:rPr lang="es-ES" altLang="es-ES" sz="1800" dirty="0"/>
              <a:t> que te proporciona la plataforma y las cuales, dependen del tipo de tienda online que se haya creado (política de devolución, email, atención al cliente etc…) .</a:t>
            </a:r>
          </a:p>
          <a:p>
            <a:r>
              <a:rPr lang="es-ES" altLang="es-ES" sz="1800" dirty="0"/>
              <a:t> </a:t>
            </a:r>
          </a:p>
          <a:p>
            <a:r>
              <a:rPr lang="es-ES" altLang="es-ES" sz="1800" dirty="0"/>
              <a:t>No olvides  dar a “</a:t>
            </a:r>
            <a:r>
              <a:rPr lang="es-ES" altLang="es-ES" sz="1800" b="1" dirty="0"/>
              <a:t>Guardar</a:t>
            </a:r>
            <a:r>
              <a:rPr lang="es-ES" altLang="es-ES" sz="1800" dirty="0"/>
              <a:t>” </a:t>
            </a:r>
          </a:p>
        </p:txBody>
      </p:sp>
      <p:pic>
        <p:nvPicPr>
          <p:cNvPr id="29700" name="Picture 2" descr="Configura el envío y completa los ajustes">
            <a:extLst>
              <a:ext uri="{FF2B5EF4-FFF2-40B4-BE49-F238E27FC236}">
                <a16:creationId xmlns:a16="http://schemas.microsoft.com/office/drawing/2014/main" id="{04C7A2E1-E137-4842-900D-DB211247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434975"/>
            <a:ext cx="24193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Modelo 3D 1" descr="Cortapastas flecha">
            <a:extLst>
              <a:ext uri="{FF2B5EF4-FFF2-40B4-BE49-F238E27FC236}">
                <a16:creationId xmlns:a16="http://schemas.microsoft.com/office/drawing/2014/main" id="{F7F835C3-F141-8541-91CC-DE36B2428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336800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Modelo 3D 9" descr="Cortapastas flecha">
            <a:extLst>
              <a:ext uri="{FF2B5EF4-FFF2-40B4-BE49-F238E27FC236}">
                <a16:creationId xmlns:a16="http://schemas.microsoft.com/office/drawing/2014/main" id="{A6BA11CD-27D8-E640-9F83-0E0CC32A8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895600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Modelo 3D 11" descr="Cortapastas flecha">
            <a:extLst>
              <a:ext uri="{FF2B5EF4-FFF2-40B4-BE49-F238E27FC236}">
                <a16:creationId xmlns:a16="http://schemas.microsoft.com/office/drawing/2014/main" id="{E308055D-F067-FE4E-95E2-0D01D8E4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416300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Modelo 3D 12" descr="Cortapastas flecha">
            <a:extLst>
              <a:ext uri="{FF2B5EF4-FFF2-40B4-BE49-F238E27FC236}">
                <a16:creationId xmlns:a16="http://schemas.microsoft.com/office/drawing/2014/main" id="{439664BA-1FE0-DE40-9E9A-6E315DDE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5397520"/>
            <a:ext cx="6223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2D53978-6579-D946-ADA9-792723664BDB}"/>
              </a:ext>
            </a:extLst>
          </p:cNvPr>
          <p:cNvSpPr/>
          <p:nvPr/>
        </p:nvSpPr>
        <p:spPr>
          <a:xfrm>
            <a:off x="2843213" y="6333967"/>
            <a:ext cx="13837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www.cloudestudio.es</a:t>
            </a:r>
            <a:endParaRPr lang="es-ES" sz="1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resentación en 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ón en blanc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antilla P Point-2020 -sept 2020  -  Modo de compatibilidad" id="{EEC171C5-F44E-2D4C-943C-109DCFDA22F8}" vid="{72FC2A01-8458-DF44-ACA2-E8336849E3C6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en blanco</Template>
  <TotalTime>58</TotalTime>
  <Words>2079</Words>
  <Application>Microsoft Macintosh PowerPoint</Application>
  <PresentationFormat>Presentación en pantalla (4:3)</PresentationFormat>
  <Paragraphs>203</Paragraphs>
  <Slides>28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AppleMyungjo</vt:lpstr>
      <vt:lpstr>Arial</vt:lpstr>
      <vt:lpstr>Presentación en blanco</vt:lpstr>
      <vt:lpstr>IMPULSA LAS VENTAS ONLINE CON LAS REDES SOCIALES</vt:lpstr>
      <vt:lpstr>ÍNDICE</vt:lpstr>
      <vt:lpstr>Cloud Estudio</vt:lpstr>
      <vt:lpstr>NUESTRO EQUIPO</vt:lpstr>
      <vt:lpstr>¿Sí ellos se han adaptado por qué tú no?</vt:lpstr>
      <vt:lpstr>COMO CREAR TU TIENDA ONLINE </vt:lpstr>
      <vt:lpstr>COMO CREAR TU TIENDA ONLINE </vt:lpstr>
      <vt:lpstr>Configura los detalles de tu tienda online</vt:lpstr>
      <vt:lpstr>Configura tu envío</vt:lpstr>
      <vt:lpstr>Gestiona todos tus productos</vt:lpstr>
      <vt:lpstr>Gestiona todos tus productos</vt:lpstr>
      <vt:lpstr>¡Subamos nuestro primer producto!</vt:lpstr>
      <vt:lpstr>¡Subamos nuestro primer producto!</vt:lpstr>
      <vt:lpstr>COMO CREAR TU TIENDA ONLINE </vt:lpstr>
      <vt:lpstr>Requisitos para tener una tienda en Instagram</vt:lpstr>
      <vt:lpstr>Crea tu cuenta comercial en Instagram</vt:lpstr>
      <vt:lpstr>Crea tu cuenta comercial en Instagram</vt:lpstr>
      <vt:lpstr>Empezamos a usar Instagram Shopping</vt:lpstr>
      <vt:lpstr>Empezamos a usar Instagram Shopping</vt:lpstr>
      <vt:lpstr>Tips para tener éxito con tu tienda en Instagram</vt:lpstr>
      <vt:lpstr>Tips para tener éxito con tu tienda en Instagram</vt:lpstr>
      <vt:lpstr>NUEVAS HERRAMIENTAS</vt:lpstr>
      <vt:lpstr>Empezamos</vt:lpstr>
      <vt:lpstr>Presentación de PowerPoint</vt:lpstr>
      <vt:lpstr>CONECTA TU TIENDA ONLINE CON TUS REDES SOCIALES</vt:lpstr>
      <vt:lpstr>Esto es solo un 10% de lo que puede hacer un Community manager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IMPULSA LAS VENTAS ONLINE CON LAS REDES SOCIALES</dc:title>
  <dc:creator>Jesus Ramos garcia</dc:creator>
  <cp:lastModifiedBy>Jesus Ramos garcia</cp:lastModifiedBy>
  <cp:revision>5</cp:revision>
  <dcterms:created xsi:type="dcterms:W3CDTF">2020-11-25T11:19:19Z</dcterms:created>
  <dcterms:modified xsi:type="dcterms:W3CDTF">2020-11-26T09:20:01Z</dcterms:modified>
</cp:coreProperties>
</file>