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63" r:id="rId4"/>
    <p:sldId id="264" r:id="rId5"/>
    <p:sldId id="265" r:id="rId6"/>
    <p:sldId id="259" r:id="rId7"/>
    <p:sldId id="261" r:id="rId8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DC2"/>
    <a:srgbClr val="300EC2"/>
    <a:srgbClr val="2A4982"/>
    <a:srgbClr val="3922C0"/>
    <a:srgbClr val="3AAB35"/>
    <a:srgbClr val="00C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13"/>
    <p:restoredTop sz="97134"/>
  </p:normalViewPr>
  <p:slideViewPr>
    <p:cSldViewPr>
      <p:cViewPr>
        <p:scale>
          <a:sx n="80" d="100"/>
          <a:sy n="80" d="100"/>
        </p:scale>
        <p:origin x="-51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2B2CEAB0-6010-4B99-829D-A4F2759846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A4D4923-AFA7-4512-B5FE-9CD1076ABC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77602C-35C8-4192-9130-16C2BA2C2B07}" type="datetimeFigureOut">
              <a:rPr lang="es-ES" altLang="es-ES"/>
              <a:pPr>
                <a:defRPr/>
              </a:pPr>
              <a:t>14/07/2020</a:t>
            </a:fld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8B5A359-2259-47B0-A179-CF6D5D7164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817F6FF-5953-4124-AD32-2FB540EE76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C184F9-D360-46CD-85D0-6EFEF3861BA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5856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9BF87012-C433-4420-8533-60143D24FE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5AAFC115-EBD4-460C-A68C-79A7BAB8E8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B5D8AD77-9D3D-433D-867C-5B003C26BC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B137DCBB-5343-4CA4-B1E1-656F0F576E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noProof="0"/>
              <a:t>Haga clic para modificar el estilo de texto del patrón</a:t>
            </a:r>
          </a:p>
          <a:p>
            <a:pPr lvl="1"/>
            <a:r>
              <a:rPr lang="es-ES_tradnl" altLang="es-ES" noProof="0"/>
              <a:t>Segundo nivel</a:t>
            </a:r>
          </a:p>
          <a:p>
            <a:pPr lvl="2"/>
            <a:r>
              <a:rPr lang="es-ES_tradnl" altLang="es-ES" noProof="0"/>
              <a:t>Tercer nivel</a:t>
            </a:r>
          </a:p>
          <a:p>
            <a:pPr lvl="3"/>
            <a:r>
              <a:rPr lang="es-ES_tradnl" altLang="es-ES" noProof="0"/>
              <a:t>Cuarto nivel</a:t>
            </a:r>
          </a:p>
          <a:p>
            <a:pPr lvl="4"/>
            <a:r>
              <a:rPr lang="es-ES_tradnl" alt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F493966D-DC5D-4D8A-A956-3D55697048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C2AFF852-4B14-4FB4-A0F7-D04858708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8A3C8-EB12-4F7F-A7EF-AB24EDA5AF2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9653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A11F1856-A780-4585-AE07-7FE13C6E1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5" name="Marcador de notas 2">
            <a:extLst>
              <a:ext uri="{FF2B5EF4-FFF2-40B4-BE49-F238E27FC236}">
                <a16:creationId xmlns="" xmlns:a16="http://schemas.microsoft.com/office/drawing/2014/main" id="{11E0C2D2-E34E-4FFC-87F9-8F4C83822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Marcador de número de diapositiva 3">
            <a:extLst>
              <a:ext uri="{FF2B5EF4-FFF2-40B4-BE49-F238E27FC236}">
                <a16:creationId xmlns="" xmlns:a16="http://schemas.microsoft.com/office/drawing/2014/main" id="{31D215A0-A854-4F3F-BD18-276B8CE34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F69953-E558-48ED-A8AC-C18E516859A0}" type="slidenum">
              <a:rPr lang="es-ES_tradnl" altLang="es-ES" sz="1200"/>
              <a:pPr/>
              <a:t>1</a:t>
            </a:fld>
            <a:endParaRPr lang="es-ES_tradnl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30D71839-E487-4479-9D0B-D22261490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Marcador de notas 2">
            <a:extLst>
              <a:ext uri="{FF2B5EF4-FFF2-40B4-BE49-F238E27FC236}">
                <a16:creationId xmlns="" xmlns:a16="http://schemas.microsoft.com/office/drawing/2014/main" id="{3A0238B8-AFFB-4341-91C1-BB0DE03E6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="" xmlns:a16="http://schemas.microsoft.com/office/drawing/2014/main" id="{0AF83CD7-B1E6-43F7-9188-DBF52A211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AB96C1-CFDB-40BC-A424-5192871B819D}" type="slidenum">
              <a:rPr lang="es-ES_tradnl" altLang="es-ES" sz="1200"/>
              <a:pPr/>
              <a:t>2</a:t>
            </a:fld>
            <a:endParaRPr lang="es-ES_tradnl" alt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30D71839-E487-4479-9D0B-D22261490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Marcador de notas 2">
            <a:extLst>
              <a:ext uri="{FF2B5EF4-FFF2-40B4-BE49-F238E27FC236}">
                <a16:creationId xmlns="" xmlns:a16="http://schemas.microsoft.com/office/drawing/2014/main" id="{3A0238B8-AFFB-4341-91C1-BB0DE03E6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="" xmlns:a16="http://schemas.microsoft.com/office/drawing/2014/main" id="{0AF83CD7-B1E6-43F7-9188-DBF52A211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AB96C1-CFDB-40BC-A424-5192871B819D}" type="slidenum">
              <a:rPr lang="es-ES_tradnl" altLang="es-ES" sz="1200"/>
              <a:pPr/>
              <a:t>3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72666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30D71839-E487-4479-9D0B-D22261490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Marcador de notas 2">
            <a:extLst>
              <a:ext uri="{FF2B5EF4-FFF2-40B4-BE49-F238E27FC236}">
                <a16:creationId xmlns="" xmlns:a16="http://schemas.microsoft.com/office/drawing/2014/main" id="{3A0238B8-AFFB-4341-91C1-BB0DE03E6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="" xmlns:a16="http://schemas.microsoft.com/office/drawing/2014/main" id="{0AF83CD7-B1E6-43F7-9188-DBF52A211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AB96C1-CFDB-40BC-A424-5192871B819D}" type="slidenum">
              <a:rPr lang="es-ES_tradnl" altLang="es-ES" sz="1200"/>
              <a:pPr/>
              <a:t>4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91931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30D71839-E487-4479-9D0B-D22261490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9" name="Marcador de notas 2">
            <a:extLst>
              <a:ext uri="{FF2B5EF4-FFF2-40B4-BE49-F238E27FC236}">
                <a16:creationId xmlns="" xmlns:a16="http://schemas.microsoft.com/office/drawing/2014/main" id="{3A0238B8-AFFB-4341-91C1-BB0DE03E6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="" xmlns:a16="http://schemas.microsoft.com/office/drawing/2014/main" id="{0AF83CD7-B1E6-43F7-9188-DBF52A211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AB96C1-CFDB-40BC-A424-5192871B819D}" type="slidenum">
              <a:rPr lang="es-ES_tradnl" altLang="es-ES" sz="1200"/>
              <a:pPr/>
              <a:t>5</a:t>
            </a:fld>
            <a:endParaRPr lang="es-ES_tradnl" altLang="es-ES" sz="1200"/>
          </a:p>
        </p:txBody>
      </p:sp>
    </p:spTree>
    <p:extLst>
      <p:ext uri="{BB962C8B-B14F-4D97-AF65-F5344CB8AC3E}">
        <p14:creationId xmlns:p14="http://schemas.microsoft.com/office/powerpoint/2010/main" val="68562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29576DB3-C7D5-4CAF-ABCF-68850DA0C5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7463" y="-693738"/>
            <a:ext cx="131095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s-ES" alt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="" xmlns:a16="http://schemas.microsoft.com/office/drawing/2014/main" id="{A07E8B5A-BE05-4E77-9C17-83C04C8D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="" xmlns:a16="http://schemas.microsoft.com/office/drawing/2014/main" id="{5BEAD752-7438-499F-A790-AF1B5671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="" xmlns:a16="http://schemas.microsoft.com/office/drawing/2014/main" id="{C3996DDD-2076-4265-9B26-46D12D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3246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0D30D6-FFB4-4D5E-BBBA-58DB6FC5DD3A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476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999712D-FA47-43E8-B874-E4C0569B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9C6042C-7062-4C8F-8775-F5B5A4AF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34BBA76-8E86-470C-8AFB-A09CD3B6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FCD298-CB76-4838-8A42-449FBE5826FA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83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19256F7-E5F3-4113-90E6-C43BC87C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4753BA-3E9C-4616-9A3E-658D694E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71D3F3F-9FC0-4C2D-9C1B-15A9F75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AA2DB4-E45B-4B0E-854D-C6E96D4D78C6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320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EDF30DA-A99B-4301-A2E1-8A0713E7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4A0D52-5CC6-40D6-AC0F-37D31B92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6165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6ECB607-DAC4-4D90-8275-FF421188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3675" y="561816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32E782-6FAB-400E-81D9-0D2A6CC4FF99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733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EAF3119-ECCA-4D37-9D6F-CA7EAA24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DA8F690-CDE5-4205-9000-A8D0FE51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BA46502-8DF6-4E41-9E97-D4F616F5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A42329-A6CA-4E01-BD15-BD869A998BD2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6184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E41608-AD97-4545-BD53-0381DD34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07CB602-D23D-48E5-8DFB-02734E4D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2F26B12-5C44-4C0D-96DD-0273B67A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0E0EA2-9B6E-4A9A-B258-69CE265D9FA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8540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18CEC38-9823-40A6-B307-0ED33954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B759400-9115-4F3E-A7FF-DD82106E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6D94664-26FE-4C4B-B02C-5BBAC222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A68B8E-5D2D-4C20-A2C4-F6384499C92D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875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C9AD684-9B26-4379-95FC-0FE3EE13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42B4525-6DDB-4B08-895B-65AB8AD4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25A048C-1F0A-4122-BE23-6C147805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09F2A7-1EFB-4793-BE89-5A36152FCA3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4841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4269AC9-B2AD-4DE9-8245-8082CB77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62337D6-3FF4-4615-9B8F-D6D8FED8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A8713F3-0B0A-456F-A8C0-0142E621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FB0AA0-5225-436B-B5E9-8AB831663861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4282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608211D-4540-4491-97CC-5CA46F72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40581E2-5C9C-40F2-84C9-3CC60596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D6FA5F2-9A52-4A63-9F2E-EC8F7DE2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75A079-B473-496B-97B8-D59E51F6C20A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565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D003DFD-8BA9-4697-BAB6-D4412446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86C737D-CB3E-4AEC-9FAF-51897782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BC8193A-FCEF-41A0-B0EF-840256CE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ED7300-40D7-410F-B72A-734D20574A11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3909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="" xmlns:a16="http://schemas.microsoft.com/office/drawing/2014/main" id="{8EFF210C-40A3-48D5-9BA9-09F9353D3F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6988"/>
            <a:ext cx="329723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2">
            <a:extLst>
              <a:ext uri="{FF2B5EF4-FFF2-40B4-BE49-F238E27FC236}">
                <a16:creationId xmlns="" xmlns:a16="http://schemas.microsoft.com/office/drawing/2014/main" id="{1C498E35-A04E-47EB-A948-F6166AD75E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15888"/>
            <a:ext cx="164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="" xmlns:a16="http://schemas.microsoft.com/office/drawing/2014/main" id="{5413F4F6-CC26-408C-86C4-493199073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="" xmlns:a16="http://schemas.microsoft.com/office/drawing/2014/main" id="{E8DC425D-A78E-4C24-B9EC-F3005FACC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95EF667-FE8B-4ACF-BC84-AB830890BF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325" y="56181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0860235-85D2-4837-B7F9-14A8E15127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5895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 altLang="es-ES"/>
          </a:p>
        </p:txBody>
      </p:sp>
      <p:pic>
        <p:nvPicPr>
          <p:cNvPr id="1032" name="Imagen 3">
            <a:extLst>
              <a:ext uri="{FF2B5EF4-FFF2-40B4-BE49-F238E27FC236}">
                <a16:creationId xmlns="" xmlns:a16="http://schemas.microsoft.com/office/drawing/2014/main" id="{6A5FF387-5302-404E-8749-04C9B5F5DBB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96850"/>
            <a:ext cx="13636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n 4">
            <a:extLst>
              <a:ext uri="{FF2B5EF4-FFF2-40B4-BE49-F238E27FC236}">
                <a16:creationId xmlns="" xmlns:a16="http://schemas.microsoft.com/office/drawing/2014/main" id="{D3F03971-37D9-42AE-97E6-B3F570970B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481763"/>
            <a:ext cx="155575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">
            <a:extLst>
              <a:ext uri="{FF2B5EF4-FFF2-40B4-BE49-F238E27FC236}">
                <a16:creationId xmlns="" xmlns:a16="http://schemas.microsoft.com/office/drawing/2014/main" id="{97DF5FEC-1724-464D-B104-C03ACD4A7E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987925"/>
            <a:ext cx="3276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agen 5">
            <a:extLst>
              <a:ext uri="{FF2B5EF4-FFF2-40B4-BE49-F238E27FC236}">
                <a16:creationId xmlns="" xmlns:a16="http://schemas.microsoft.com/office/drawing/2014/main" id="{F054C546-B8A8-4043-9F6B-BED1509E0DC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6365875"/>
            <a:ext cx="2917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="" xmlns:a16="http://schemas.microsoft.com/office/drawing/2014/main" id="{5510830A-F032-4019-8725-0FD26D84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2214554"/>
            <a:ext cx="8501122" cy="103822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000" b="1" dirty="0" smtClean="0">
                <a:solidFill>
                  <a:srgbClr val="002060"/>
                </a:solidFill>
              </a:rPr>
              <a:t>EL SEGURO DE CRÉDITO COMO FÓRMULA DE PROTECCIÓN PARA LAS EMPRESAS EN TIEMPOS DE CRISIS</a:t>
            </a:r>
            <a:endParaRPr lang="es-ES" altLang="es-ES" b="1" dirty="0">
              <a:solidFill>
                <a:srgbClr val="002060"/>
              </a:solidFill>
            </a:endParaRPr>
          </a:p>
        </p:txBody>
      </p:sp>
      <p:sp>
        <p:nvSpPr>
          <p:cNvPr id="13315" name="Marcador de contenido 2">
            <a:extLst>
              <a:ext uri="{FF2B5EF4-FFF2-40B4-BE49-F238E27FC236}">
                <a16:creationId xmlns="" xmlns:a16="http://schemas.microsoft.com/office/drawing/2014/main" id="{1EA301AA-4934-4D29-935E-0588683B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8" y="3500438"/>
            <a:ext cx="7772400" cy="9191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ES" altLang="es-ES_tradnl" sz="2400" dirty="0">
                <a:solidFill>
                  <a:srgbClr val="3AAB35"/>
                </a:solidFill>
              </a:rPr>
              <a:t>La importancia de conocer a nuestros clientes y proveedores en tiempos de crisis</a:t>
            </a:r>
          </a:p>
        </p:txBody>
      </p:sp>
      <p:sp>
        <p:nvSpPr>
          <p:cNvPr id="13316" name="Rectángulo 1">
            <a:extLst>
              <a:ext uri="{FF2B5EF4-FFF2-40B4-BE49-F238E27FC236}">
                <a16:creationId xmlns="" xmlns:a16="http://schemas.microsoft.com/office/drawing/2014/main" id="{BA15CB44-F6D8-41EE-89DF-F58D160A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42063"/>
            <a:ext cx="2987675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3318" name="Picture 9" descr="https://www.cea.es/logotipos/gif/color/ceavertical.gif">
            <a:extLst>
              <a:ext uri="{FF2B5EF4-FFF2-40B4-BE49-F238E27FC236}">
                <a16:creationId xmlns="" xmlns:a16="http://schemas.microsoft.com/office/drawing/2014/main" id="{D238415D-8E40-484D-A7D8-A5B4B377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86" y="5441139"/>
            <a:ext cx="14763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643250" y="5250575"/>
            <a:ext cx="1355725" cy="1403349"/>
            <a:chOff x="3360291" y="4654551"/>
            <a:chExt cx="1355725" cy="1403349"/>
          </a:xfrm>
        </p:grpSpPr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41AA2CBF-4C0A-468D-B715-997870D7E0EB}"/>
                </a:ext>
              </a:extLst>
            </p:cNvPr>
            <p:cNvSpPr txBox="1"/>
            <p:nvPr/>
          </p:nvSpPr>
          <p:spPr bwMode="auto">
            <a:xfrm>
              <a:off x="3394075" y="4654551"/>
              <a:ext cx="1177925" cy="252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-128"/>
                </a:rPr>
                <a:t>Financiado por:</a:t>
              </a:r>
            </a:p>
          </p:txBody>
        </p:sp>
        <p:pic>
          <p:nvPicPr>
            <p:cNvPr id="13319" name="Picture 8" descr="\\SERVIDOR_CEA\Proyectos\Autonómicos\CEA+Empresas\Recursos Gráficos\logos\Logo Consejería\Logo Junta Andalucía nuevo\07 Economia, Conocimiento, Empresas y Universidad\MG_Economia_positivo.png">
              <a:extLst>
                <a:ext uri="{FF2B5EF4-FFF2-40B4-BE49-F238E27FC236}">
                  <a16:creationId xmlns="" xmlns:a16="http://schemas.microsoft.com/office/drawing/2014/main" id="{FB319628-529E-468E-BA9E-3D602CCED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291" y="4797425"/>
              <a:ext cx="1355725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1">
            <a:extLst>
              <a:ext uri="{FF2B5EF4-FFF2-40B4-BE49-F238E27FC236}">
                <a16:creationId xmlns="" xmlns:a16="http://schemas.microsoft.com/office/drawing/2014/main" id="{5F5CA13B-E2AC-4B9C-9FB6-0806E191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42063"/>
            <a:ext cx="2987675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4339" name="1 Título">
            <a:extLst>
              <a:ext uri="{FF2B5EF4-FFF2-40B4-BE49-F238E27FC236}">
                <a16:creationId xmlns="" xmlns:a16="http://schemas.microsoft.com/office/drawing/2014/main" id="{F8FE434D-2D00-4FA9-AA03-DE2A247A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904"/>
            <a:ext cx="7772400" cy="1143000"/>
          </a:xfrm>
        </p:spPr>
        <p:txBody>
          <a:bodyPr/>
          <a:lstStyle/>
          <a:p>
            <a:r>
              <a:rPr lang="es-ES" altLang="es-ES" b="1" dirty="0">
                <a:solidFill>
                  <a:schemeClr val="accent5">
                    <a:lumMod val="50000"/>
                  </a:schemeClr>
                </a:solidFill>
              </a:rPr>
              <a:t>GESTIÓN DEL RIESGO COMERCIAL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1">
            <a:extLst>
              <a:ext uri="{FF2B5EF4-FFF2-40B4-BE49-F238E27FC236}">
                <a16:creationId xmlns="" xmlns:a16="http://schemas.microsoft.com/office/drawing/2014/main" id="{5F5CA13B-E2AC-4B9C-9FB6-0806E191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42063"/>
            <a:ext cx="2987675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4339" name="1 Título">
            <a:extLst>
              <a:ext uri="{FF2B5EF4-FFF2-40B4-BE49-F238E27FC236}">
                <a16:creationId xmlns="" xmlns:a16="http://schemas.microsoft.com/office/drawing/2014/main" id="{F8FE434D-2D00-4FA9-AA03-DE2A247A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" altLang="es-ES" b="1" dirty="0">
                <a:solidFill>
                  <a:schemeClr val="accent5">
                    <a:lumMod val="50000"/>
                  </a:schemeClr>
                </a:solidFill>
              </a:rPr>
              <a:t>EVOLUCIÓN EXPORTACIONES</a:t>
            </a:r>
          </a:p>
        </p:txBody>
      </p:sp>
    </p:spTree>
    <p:extLst>
      <p:ext uri="{BB962C8B-B14F-4D97-AF65-F5344CB8AC3E}">
        <p14:creationId xmlns:p14="http://schemas.microsoft.com/office/powerpoint/2010/main" val="214315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1">
            <a:extLst>
              <a:ext uri="{FF2B5EF4-FFF2-40B4-BE49-F238E27FC236}">
                <a16:creationId xmlns="" xmlns:a16="http://schemas.microsoft.com/office/drawing/2014/main" id="{5F5CA13B-E2AC-4B9C-9FB6-0806E191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42063"/>
            <a:ext cx="2987675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4339" name="1 Título">
            <a:extLst>
              <a:ext uri="{FF2B5EF4-FFF2-40B4-BE49-F238E27FC236}">
                <a16:creationId xmlns="" xmlns:a16="http://schemas.microsoft.com/office/drawing/2014/main" id="{F8FE434D-2D00-4FA9-AA03-DE2A247A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" altLang="es-ES" b="1" dirty="0">
                <a:solidFill>
                  <a:schemeClr val="accent5">
                    <a:lumMod val="50000"/>
                  </a:schemeClr>
                </a:solidFill>
              </a:rPr>
              <a:t>INSOLVENCIAS A NIVEL MUNDIAL</a:t>
            </a:r>
          </a:p>
        </p:txBody>
      </p:sp>
    </p:spTree>
    <p:extLst>
      <p:ext uri="{BB962C8B-B14F-4D97-AF65-F5344CB8AC3E}">
        <p14:creationId xmlns:p14="http://schemas.microsoft.com/office/powerpoint/2010/main" val="295812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1">
            <a:extLst>
              <a:ext uri="{FF2B5EF4-FFF2-40B4-BE49-F238E27FC236}">
                <a16:creationId xmlns="" xmlns:a16="http://schemas.microsoft.com/office/drawing/2014/main" id="{5F5CA13B-E2AC-4B9C-9FB6-0806E191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42063"/>
            <a:ext cx="2987675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4339" name="1 Título">
            <a:extLst>
              <a:ext uri="{FF2B5EF4-FFF2-40B4-BE49-F238E27FC236}">
                <a16:creationId xmlns="" xmlns:a16="http://schemas.microsoft.com/office/drawing/2014/main" id="{F8FE434D-2D00-4FA9-AA03-DE2A247A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" altLang="es-ES" b="1" dirty="0">
                <a:solidFill>
                  <a:srgbClr val="002060"/>
                </a:solidFill>
              </a:rPr>
              <a:t>HERRAMIENTAS GESTIÓN RIESGO COMERCIAL</a:t>
            </a:r>
          </a:p>
        </p:txBody>
      </p:sp>
    </p:spTree>
    <p:extLst>
      <p:ext uri="{BB962C8B-B14F-4D97-AF65-F5344CB8AC3E}">
        <p14:creationId xmlns:p14="http://schemas.microsoft.com/office/powerpoint/2010/main" val="88866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3">
            <a:extLst>
              <a:ext uri="{FF2B5EF4-FFF2-40B4-BE49-F238E27FC236}">
                <a16:creationId xmlns="" xmlns:a16="http://schemas.microsoft.com/office/drawing/2014/main" id="{5C03D618-0E58-45BF-A66E-EA3082AFD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31" y="1095285"/>
            <a:ext cx="38306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ángulo 4">
            <a:extLst>
              <a:ext uri="{FF2B5EF4-FFF2-40B4-BE49-F238E27FC236}">
                <a16:creationId xmlns="" xmlns:a16="http://schemas.microsoft.com/office/drawing/2014/main" id="{FF61156E-40CC-436A-983D-C464C2F1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-26988"/>
            <a:ext cx="3779837" cy="11239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5364" name="Imagen 14">
            <a:extLst>
              <a:ext uri="{FF2B5EF4-FFF2-40B4-BE49-F238E27FC236}">
                <a16:creationId xmlns="" xmlns:a16="http://schemas.microsoft.com/office/drawing/2014/main" id="{34FFCBDF-CDAC-4EB6-A15C-165C53DE7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739775"/>
            <a:ext cx="29146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12">
            <a:extLst>
              <a:ext uri="{FF2B5EF4-FFF2-40B4-BE49-F238E27FC236}">
                <a16:creationId xmlns="" xmlns:a16="http://schemas.microsoft.com/office/drawing/2014/main" id="{A0DC1E25-D754-41BF-B689-45B6F775A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9863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1400">
                <a:solidFill>
                  <a:srgbClr val="595959"/>
                </a:solidFill>
                <a:ea typeface="Baghdad"/>
                <a:cs typeface="Baghdad"/>
              </a:rPr>
              <a:t>Información y Consultas 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1400" b="1">
                <a:solidFill>
                  <a:srgbClr val="595959"/>
                </a:solidFill>
                <a:ea typeface="Baghdad"/>
                <a:cs typeface="Baghdad"/>
              </a:rPr>
              <a:t>masempresas.cea.es</a:t>
            </a:r>
            <a:endParaRPr lang="es-ES" altLang="es-ES" sz="1400" b="1">
              <a:solidFill>
                <a:srgbClr val="595959"/>
              </a:solidFill>
              <a:ea typeface="Baghdad"/>
              <a:cs typeface="Baghdad"/>
            </a:endParaRPr>
          </a:p>
        </p:txBody>
      </p:sp>
      <p:sp>
        <p:nvSpPr>
          <p:cNvPr id="15366" name="Rectángulo 10">
            <a:extLst>
              <a:ext uri="{FF2B5EF4-FFF2-40B4-BE49-F238E27FC236}">
                <a16:creationId xmlns="" xmlns:a16="http://schemas.microsoft.com/office/drawing/2014/main" id="{C0B2624A-4402-43FD-B609-A0AA83454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08725"/>
            <a:ext cx="2987675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F60E58E-E7C0-4855-B04C-6F3516D9710F}"/>
              </a:ext>
            </a:extLst>
          </p:cNvPr>
          <p:cNvSpPr txBox="1"/>
          <p:nvPr/>
        </p:nvSpPr>
        <p:spPr bwMode="auto">
          <a:xfrm>
            <a:off x="4572000" y="5454861"/>
            <a:ext cx="117792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-128"/>
              </a:rPr>
              <a:t>Financiado por:</a:t>
            </a:r>
          </a:p>
        </p:txBody>
      </p:sp>
      <p:sp>
        <p:nvSpPr>
          <p:cNvPr id="15368" name="Marcador de contenido 2">
            <a:extLst>
              <a:ext uri="{FF2B5EF4-FFF2-40B4-BE49-F238E27FC236}">
                <a16:creationId xmlns="" xmlns:a16="http://schemas.microsoft.com/office/drawing/2014/main" id="{EE613AC4-5F28-4732-8BEE-C323E24B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49" y="3398955"/>
            <a:ext cx="7772400" cy="6826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ES" altLang="es-ES_tradnl" sz="3600" b="1" dirty="0">
                <a:solidFill>
                  <a:srgbClr val="002060"/>
                </a:solidFill>
              </a:rPr>
              <a:t>JAIME CUBILLO </a:t>
            </a:r>
            <a:r>
              <a:rPr lang="es-ES" altLang="es-ES_tradnl" sz="3600" b="1" dirty="0" smtClean="0">
                <a:solidFill>
                  <a:srgbClr val="002060"/>
                </a:solidFill>
              </a:rPr>
              <a:t>FLEMING</a:t>
            </a:r>
          </a:p>
          <a:p>
            <a:pPr marL="0" indent="0" algn="ctr" eaLnBrk="1" hangingPunct="1">
              <a:buFontTx/>
              <a:buNone/>
            </a:pPr>
            <a:r>
              <a:rPr lang="es-ES" altLang="es-ES_tradnl" sz="2000" b="1" dirty="0" smtClean="0">
                <a:solidFill>
                  <a:srgbClr val="002060"/>
                </a:solidFill>
              </a:rPr>
              <a:t>Director Seguro de Crédito / Caución de Grupo PACC</a:t>
            </a:r>
            <a:endParaRPr lang="es-ES" altLang="es-ES_tradnl" sz="2000" b="1" dirty="0">
              <a:solidFill>
                <a:srgbClr val="00206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s-ES" altLang="es-ES_tradnl" sz="3600" dirty="0">
              <a:solidFill>
                <a:srgbClr val="3AAB35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s-ES" altLang="es-ES_tradnl" sz="3600" dirty="0">
              <a:solidFill>
                <a:srgbClr val="3AAB35"/>
              </a:solidFill>
            </a:endParaRPr>
          </a:p>
        </p:txBody>
      </p:sp>
      <p:pic>
        <p:nvPicPr>
          <p:cNvPr id="15369" name="Picture 9" descr="https://www.cea.es/logotipos/gif/color/ceavertical.gif">
            <a:extLst>
              <a:ext uri="{FF2B5EF4-FFF2-40B4-BE49-F238E27FC236}">
                <a16:creationId xmlns="" xmlns:a16="http://schemas.microsoft.com/office/drawing/2014/main" id="{A09F033F-7CEB-4FDF-910C-B61D2F4B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66" y="5621927"/>
            <a:ext cx="14763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" descr="\\SERVIDOR_CEA\Proyectos\Autonómicos\CEA+Empresas\Recursos Gráficos\logos\Logo Consejería\Logo Junta Andalucía nuevo\07 Economia, Conocimiento, Empresas y Universidad\MG_Economia_positivo.png">
            <a:extLst>
              <a:ext uri="{FF2B5EF4-FFF2-40B4-BE49-F238E27FC236}">
                <a16:creationId xmlns="" xmlns:a16="http://schemas.microsoft.com/office/drawing/2014/main" id="{CDFA540A-3839-4008-9B97-EE931D4D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00" y="5609424"/>
            <a:ext cx="13557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 Grupo Pacc - Presentacion credito comercial-04.jpg" descr="AF Grupo Pacc - Presentacion credito comercial-04.jpg">
            <a:extLst>
              <a:ext uri="{FF2B5EF4-FFF2-40B4-BE49-F238E27FC236}">
                <a16:creationId xmlns="" xmlns:a16="http://schemas.microsoft.com/office/drawing/2014/main" id="{066DB1A0-9450-45C8-9976-CC9A7B0828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006" t="2889" r="-11" b="81111"/>
          <a:stretch/>
        </p:blipFill>
        <p:spPr>
          <a:xfrm>
            <a:off x="5500694" y="4357694"/>
            <a:ext cx="2150605" cy="84154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603441EB-7791-419B-B38B-123055BA5A48}"/>
              </a:ext>
            </a:extLst>
          </p:cNvPr>
          <p:cNvSpPr txBox="1">
            <a:spLocks/>
          </p:cNvSpPr>
          <p:nvPr/>
        </p:nvSpPr>
        <p:spPr bwMode="auto">
          <a:xfrm>
            <a:off x="395536" y="2664425"/>
            <a:ext cx="77724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s-ES" altLang="es-ES_tradnl" sz="3000" b="1" dirty="0">
                <a:solidFill>
                  <a:srgbClr val="3AAB35"/>
                </a:solidFill>
              </a:rPr>
              <a:t>MUCHAS GRACIAS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142753" y="4448403"/>
            <a:ext cx="457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 smtClean="0">
                <a:solidFill>
                  <a:schemeClr val="accent3">
                    <a:lumMod val="75000"/>
                  </a:schemeClr>
                </a:solidFill>
              </a:rPr>
              <a:t>jcubillo@grupopacc.es</a:t>
            </a:r>
          </a:p>
          <a:p>
            <a:r>
              <a:rPr lang="en-GB" sz="1700" b="1" dirty="0">
                <a:solidFill>
                  <a:schemeClr val="accent3">
                    <a:lumMod val="75000"/>
                  </a:schemeClr>
                </a:solidFill>
              </a:rPr>
              <a:t>www.grupopacc.es</a:t>
            </a:r>
            <a:endParaRPr lang="en-GB" sz="17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4">
            <a:extLst>
              <a:ext uri="{FF2B5EF4-FFF2-40B4-BE49-F238E27FC236}">
                <a16:creationId xmlns="" xmlns:a16="http://schemas.microsoft.com/office/drawing/2014/main" id="{B2EDABB9-4351-4F1B-B683-0942D40C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-26988"/>
            <a:ext cx="3690937" cy="11239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6387" name="Rectángulo 10">
            <a:extLst>
              <a:ext uri="{FF2B5EF4-FFF2-40B4-BE49-F238E27FC236}">
                <a16:creationId xmlns="" xmlns:a16="http://schemas.microsoft.com/office/drawing/2014/main" id="{8EF24094-B05D-41D0-BD6F-8E23D2F9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6265863"/>
            <a:ext cx="3017837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6388" name="Imagen 14">
            <a:extLst>
              <a:ext uri="{FF2B5EF4-FFF2-40B4-BE49-F238E27FC236}">
                <a16:creationId xmlns="" xmlns:a16="http://schemas.microsoft.com/office/drawing/2014/main" id="{07E6D0E0-48F0-4D2C-9B43-FC3AFD28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739775"/>
            <a:ext cx="29146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12">
            <a:extLst>
              <a:ext uri="{FF2B5EF4-FFF2-40B4-BE49-F238E27FC236}">
                <a16:creationId xmlns="" xmlns:a16="http://schemas.microsoft.com/office/drawing/2014/main" id="{BD4EEE9B-DC37-48A7-9970-4284D1AF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9863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1400">
                <a:solidFill>
                  <a:srgbClr val="595959"/>
                </a:solidFill>
                <a:ea typeface="Baghdad"/>
                <a:cs typeface="Baghdad"/>
              </a:rPr>
              <a:t>Información y Consultas 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1400" b="1">
                <a:solidFill>
                  <a:srgbClr val="595959"/>
                </a:solidFill>
                <a:ea typeface="Baghdad"/>
                <a:cs typeface="Baghdad"/>
              </a:rPr>
              <a:t>masempresas.cea.es</a:t>
            </a:r>
            <a:endParaRPr lang="es-ES" altLang="es-ES" sz="1400" b="1">
              <a:solidFill>
                <a:srgbClr val="595959"/>
              </a:solidFill>
              <a:ea typeface="Baghdad"/>
              <a:cs typeface="Baghdad"/>
            </a:endParaRPr>
          </a:p>
        </p:txBody>
      </p:sp>
      <p:pic>
        <p:nvPicPr>
          <p:cNvPr id="16390" name="Imagen 3">
            <a:extLst>
              <a:ext uri="{FF2B5EF4-FFF2-40B4-BE49-F238E27FC236}">
                <a16:creationId xmlns="" xmlns:a16="http://schemas.microsoft.com/office/drawing/2014/main" id="{664B15D7-7B91-4C72-BABE-C9B052F8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228850"/>
            <a:ext cx="38306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>
            <a:extLst>
              <a:ext uri="{FF2B5EF4-FFF2-40B4-BE49-F238E27FC236}">
                <a16:creationId xmlns="" xmlns:a16="http://schemas.microsoft.com/office/drawing/2014/main" id="{5AA802FF-7681-46AD-8376-843015CC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18038"/>
            <a:ext cx="663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 en 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es-E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79</Words>
  <Application>Microsoft Office PowerPoint</Application>
  <PresentationFormat>Presentación en pantalla (4:3)</PresentationFormat>
  <Paragraphs>22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Presentación en blanco</vt:lpstr>
      <vt:lpstr>EL SEGURO DE CRÉDITO COMO FÓRMULA DE PROTECCIÓN PARA LAS EMPRESAS EN TIEMPOS DE CRISIS</vt:lpstr>
      <vt:lpstr>GESTIÓN DEL RIESGO COMERCIAL</vt:lpstr>
      <vt:lpstr>EVOLUCIÓN EXPORTACIONES</vt:lpstr>
      <vt:lpstr>INSOLVENCIAS A NIVEL MUNDIAL</vt:lpstr>
      <vt:lpstr>HERRAMIENTAS GESTIÓN RIESGO COMERCIAL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Ponencia</dc:title>
  <dc:creator>Usuario de Microsoft Office</dc:creator>
  <cp:lastModifiedBy>Patri</cp:lastModifiedBy>
  <cp:revision>25</cp:revision>
  <dcterms:created xsi:type="dcterms:W3CDTF">2016-02-23T11:26:03Z</dcterms:created>
  <dcterms:modified xsi:type="dcterms:W3CDTF">2020-07-14T07:13:10Z</dcterms:modified>
</cp:coreProperties>
</file>