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68" r:id="rId4"/>
  </p:sldMasterIdLst>
  <p:notesMasterIdLst>
    <p:notesMasterId r:id="rId21"/>
  </p:notesMasterIdLst>
  <p:handoutMasterIdLst>
    <p:handoutMasterId r:id="rId22"/>
  </p:handoutMasterIdLst>
  <p:sldIdLst>
    <p:sldId id="257" r:id="rId5"/>
    <p:sldId id="260" r:id="rId6"/>
    <p:sldId id="261" r:id="rId7"/>
    <p:sldId id="262" r:id="rId8"/>
    <p:sldId id="263" r:id="rId9"/>
    <p:sldId id="264" r:id="rId10"/>
    <p:sldId id="265" r:id="rId11"/>
    <p:sldId id="267" r:id="rId12"/>
    <p:sldId id="268" r:id="rId13"/>
    <p:sldId id="270" r:id="rId14"/>
    <p:sldId id="271" r:id="rId15"/>
    <p:sldId id="272" r:id="rId16"/>
    <p:sldId id="273" r:id="rId17"/>
    <p:sldId id="275" r:id="rId18"/>
    <p:sldId id="276"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EBB"/>
    <a:srgbClr val="27AADE"/>
    <a:srgbClr val="3AAB35"/>
    <a:srgbClr val="00C1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9809F-3A34-49F9-8C4A-57E88110F7C3}" v="12" dt="2020-04-20T15:38:40.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13"/>
    <p:restoredTop sz="97134"/>
  </p:normalViewPr>
  <p:slideViewPr>
    <p:cSldViewPr>
      <p:cViewPr>
        <p:scale>
          <a:sx n="77" d="100"/>
          <a:sy n="77" d="100"/>
        </p:scale>
        <p:origin x="-108" y="2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so de Caso y Domínguez, Francisco José" userId="8766597a-4789-4070-b1cb-7e33565a9c1f" providerId="ADAL" clId="{1BDD8CBB-E050-4FD4-A350-558B156C4D28}"/>
    <pc:docChg chg="custSel modSld">
      <pc:chgData name="Alonso de Caso y Domínguez, Francisco José" userId="8766597a-4789-4070-b1cb-7e33565a9c1f" providerId="ADAL" clId="{1BDD8CBB-E050-4FD4-A350-558B156C4D28}" dt="2020-04-20T15:39:54.572" v="49" actId="20577"/>
      <pc:docMkLst>
        <pc:docMk/>
      </pc:docMkLst>
      <pc:sldChg chg="addSp delSp modSp">
        <pc:chgData name="Alonso de Caso y Domínguez, Francisco José" userId="8766597a-4789-4070-b1cb-7e33565a9c1f" providerId="ADAL" clId="{1BDD8CBB-E050-4FD4-A350-558B156C4D28}" dt="2020-04-20T15:39:54.572" v="49" actId="20577"/>
        <pc:sldMkLst>
          <pc:docMk/>
          <pc:sldMk cId="0" sldId="257"/>
        </pc:sldMkLst>
        <pc:spChg chg="mod">
          <ac:chgData name="Alonso de Caso y Domínguez, Francisco José" userId="8766597a-4789-4070-b1cb-7e33565a9c1f" providerId="ADAL" clId="{1BDD8CBB-E050-4FD4-A350-558B156C4D28}" dt="2020-04-20T15:39:54.572" v="49" actId="20577"/>
          <ac:spMkLst>
            <pc:docMk/>
            <pc:sldMk cId="0" sldId="257"/>
            <ac:spMk id="12" creationId="{A4B3D722-FFD5-D641-B327-D1A0FBAA280E}"/>
          </ac:spMkLst>
        </pc:spChg>
        <pc:spChg chg="add mod">
          <ac:chgData name="Alonso de Caso y Domínguez, Francisco José" userId="8766597a-4789-4070-b1cb-7e33565a9c1f" providerId="ADAL" clId="{1BDD8CBB-E050-4FD4-A350-558B156C4D28}" dt="2020-04-20T15:38:40.990" v="12" actId="1035"/>
          <ac:spMkLst>
            <pc:docMk/>
            <pc:sldMk cId="0" sldId="257"/>
            <ac:spMk id="13" creationId="{9F69BFF1-DC7A-451A-8105-224ED8EAD266}"/>
          </ac:spMkLst>
        </pc:spChg>
        <pc:spChg chg="add mod">
          <ac:chgData name="Alonso de Caso y Domínguez, Francisco José" userId="8766597a-4789-4070-b1cb-7e33565a9c1f" providerId="ADAL" clId="{1BDD8CBB-E050-4FD4-A350-558B156C4D28}" dt="2020-04-20T15:38:40.990" v="12" actId="1035"/>
          <ac:spMkLst>
            <pc:docMk/>
            <pc:sldMk cId="0" sldId="257"/>
            <ac:spMk id="14" creationId="{BF688970-3575-46B1-AE1F-89A11A5A4723}"/>
          </ac:spMkLst>
        </pc:spChg>
        <pc:spChg chg="mod">
          <ac:chgData name="Alonso de Caso y Domínguez, Francisco José" userId="8766597a-4789-4070-b1cb-7e33565a9c1f" providerId="ADAL" clId="{1BDD8CBB-E050-4FD4-A350-558B156C4D28}" dt="2020-04-20T15:38:52.941" v="29" actId="20577"/>
          <ac:spMkLst>
            <pc:docMk/>
            <pc:sldMk cId="0" sldId="257"/>
            <ac:spMk id="32" creationId="{CBC43C09-4480-394A-A584-0C0D1B3FBA63}"/>
          </ac:spMkLst>
        </pc:spChg>
        <pc:spChg chg="del">
          <ac:chgData name="Alonso de Caso y Domínguez, Francisco José" userId="8766597a-4789-4070-b1cb-7e33565a9c1f" providerId="ADAL" clId="{1BDD8CBB-E050-4FD4-A350-558B156C4D28}" dt="2020-04-20T15:38:36.502" v="0" actId="478"/>
          <ac:spMkLst>
            <pc:docMk/>
            <pc:sldMk cId="0" sldId="257"/>
            <ac:spMk id="13314" creationId="{7A68E85C-50D9-4FE3-9283-C2BC71AD0980}"/>
          </ac:spMkLst>
        </pc:spChg>
        <pc:picChg chg="del">
          <ac:chgData name="Alonso de Caso y Domínguez, Francisco José" userId="8766597a-4789-4070-b1cb-7e33565a9c1f" providerId="ADAL" clId="{1BDD8CBB-E050-4FD4-A350-558B156C4D28}" dt="2020-04-20T15:39:00.149" v="30" actId="478"/>
          <ac:picMkLst>
            <pc:docMk/>
            <pc:sldMk cId="0" sldId="257"/>
            <ac:picMk id="4" creationId="{7319EC44-C4C8-4B6B-AF32-1C6E8869D1A6}"/>
          </ac:picMkLst>
        </pc:picChg>
        <pc:picChg chg="del">
          <ac:chgData name="Alonso de Caso y Domínguez, Francisco José" userId="8766597a-4789-4070-b1cb-7e33565a9c1f" providerId="ADAL" clId="{1BDD8CBB-E050-4FD4-A350-558B156C4D28}" dt="2020-04-20T15:39:11.964" v="31" actId="478"/>
          <ac:picMkLst>
            <pc:docMk/>
            <pc:sldMk cId="0" sldId="257"/>
            <ac:picMk id="9" creationId="{EB76FB22-4FAC-42BD-804D-725039C96E54}"/>
          </ac:picMkLst>
        </pc:picChg>
        <pc:picChg chg="del">
          <ac:chgData name="Alonso de Caso y Domínguez, Francisco José" userId="8766597a-4789-4070-b1cb-7e33565a9c1f" providerId="ADAL" clId="{1BDD8CBB-E050-4FD4-A350-558B156C4D28}" dt="2020-04-20T15:39:12.803" v="32" actId="478"/>
          <ac:picMkLst>
            <pc:docMk/>
            <pc:sldMk cId="0" sldId="257"/>
            <ac:picMk id="15" creationId="{3396DACD-838D-48E9-81FE-DEE16DF42B8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CCBA7AFC-1728-427D-A3B5-5CE47799AD84}"/>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s-ES" altLang="es-ES"/>
          </a:p>
        </p:txBody>
      </p:sp>
      <p:sp>
        <p:nvSpPr>
          <p:cNvPr id="3" name="Marcador de fecha 2">
            <a:extLst>
              <a:ext uri="{FF2B5EF4-FFF2-40B4-BE49-F238E27FC236}">
                <a16:creationId xmlns="" xmlns:a16="http://schemas.microsoft.com/office/drawing/2014/main" id="{08E2B5DE-2A92-4B50-BF46-470FA40AB9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14F9979-2A98-47AF-A480-127B57F38F4B}" type="datetimeFigureOut">
              <a:rPr lang="es-ES" altLang="es-ES"/>
              <a:pPr>
                <a:defRPr/>
              </a:pPr>
              <a:t>28/05/2020</a:t>
            </a:fld>
            <a:endParaRPr lang="es-ES" altLang="es-ES"/>
          </a:p>
        </p:txBody>
      </p:sp>
      <p:sp>
        <p:nvSpPr>
          <p:cNvPr id="4" name="Marcador de pie de página 3">
            <a:extLst>
              <a:ext uri="{FF2B5EF4-FFF2-40B4-BE49-F238E27FC236}">
                <a16:creationId xmlns="" xmlns:a16="http://schemas.microsoft.com/office/drawing/2014/main" id="{28E1F7EC-2786-47C2-B268-2B99B8D87C08}"/>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s-ES" altLang="es-ES"/>
          </a:p>
        </p:txBody>
      </p:sp>
      <p:sp>
        <p:nvSpPr>
          <p:cNvPr id="5" name="Marcador de número de diapositiva 4">
            <a:extLst>
              <a:ext uri="{FF2B5EF4-FFF2-40B4-BE49-F238E27FC236}">
                <a16:creationId xmlns="" xmlns:a16="http://schemas.microsoft.com/office/drawing/2014/main" id="{AA97EFDB-A9B7-4738-A771-25BC77000D2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F861109-828F-4E93-AF7C-BF140694C351}" type="slidenum">
              <a:rPr lang="es-ES" altLang="es-ES"/>
              <a:pPr/>
              <a:t>‹Nº›</a:t>
            </a:fld>
            <a:endParaRPr lang="es-ES" altLang="es-ES"/>
          </a:p>
        </p:txBody>
      </p:sp>
    </p:spTree>
    <p:extLst>
      <p:ext uri="{BB962C8B-B14F-4D97-AF65-F5344CB8AC3E}">
        <p14:creationId xmlns:p14="http://schemas.microsoft.com/office/powerpoint/2010/main" val="3191983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E28EDD6C-6F50-419D-B027-880BE9DE3706}"/>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ltLang="es-ES"/>
          </a:p>
        </p:txBody>
      </p:sp>
      <p:sp>
        <p:nvSpPr>
          <p:cNvPr id="3075" name="Rectangle 3">
            <a:extLst>
              <a:ext uri="{FF2B5EF4-FFF2-40B4-BE49-F238E27FC236}">
                <a16:creationId xmlns="" xmlns:a16="http://schemas.microsoft.com/office/drawing/2014/main" id="{FCA914E5-6721-4968-8EA5-CDAFFF7CCC92}"/>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ltLang="es-ES"/>
          </a:p>
        </p:txBody>
      </p:sp>
      <p:sp>
        <p:nvSpPr>
          <p:cNvPr id="3076" name="Rectangle 4">
            <a:extLst>
              <a:ext uri="{FF2B5EF4-FFF2-40B4-BE49-F238E27FC236}">
                <a16:creationId xmlns="" xmlns:a16="http://schemas.microsoft.com/office/drawing/2014/main" id="{7228F0D8-0F07-438B-8EB9-026D9CC61DE6}"/>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3077" name="Rectangle 5">
            <a:extLst>
              <a:ext uri="{FF2B5EF4-FFF2-40B4-BE49-F238E27FC236}">
                <a16:creationId xmlns="" xmlns:a16="http://schemas.microsoft.com/office/drawing/2014/main" id="{489333FE-9E46-4D65-BADF-61B171A77115}"/>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noProof="0"/>
              <a:t>Haga clic para modificar el estilo de texto del patrón</a:t>
            </a:r>
          </a:p>
          <a:p>
            <a:pPr lvl="1"/>
            <a:r>
              <a:rPr lang="es-ES_tradnl" altLang="es-ES" noProof="0"/>
              <a:t>Segundo nivel</a:t>
            </a:r>
          </a:p>
          <a:p>
            <a:pPr lvl="2"/>
            <a:r>
              <a:rPr lang="es-ES_tradnl" altLang="es-ES" noProof="0"/>
              <a:t>Tercer nivel</a:t>
            </a:r>
          </a:p>
          <a:p>
            <a:pPr lvl="3"/>
            <a:r>
              <a:rPr lang="es-ES_tradnl" altLang="es-ES" noProof="0"/>
              <a:t>Cuarto nivel</a:t>
            </a:r>
          </a:p>
          <a:p>
            <a:pPr lvl="4"/>
            <a:r>
              <a:rPr lang="es-ES_tradnl" altLang="es-ES" noProof="0"/>
              <a:t>Quinto nivel</a:t>
            </a:r>
          </a:p>
        </p:txBody>
      </p:sp>
      <p:sp>
        <p:nvSpPr>
          <p:cNvPr id="3078" name="Rectangle 6">
            <a:extLst>
              <a:ext uri="{FF2B5EF4-FFF2-40B4-BE49-F238E27FC236}">
                <a16:creationId xmlns="" xmlns:a16="http://schemas.microsoft.com/office/drawing/2014/main" id="{B36E39FA-2D93-4E02-BE37-E7603B8B86F0}"/>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ltLang="es-ES"/>
          </a:p>
        </p:txBody>
      </p:sp>
      <p:sp>
        <p:nvSpPr>
          <p:cNvPr id="3079" name="Rectangle 7">
            <a:extLst>
              <a:ext uri="{FF2B5EF4-FFF2-40B4-BE49-F238E27FC236}">
                <a16:creationId xmlns="" xmlns:a16="http://schemas.microsoft.com/office/drawing/2014/main" id="{562D5C7B-C7C0-4D64-A33A-06D7B722E869}"/>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025673C-EC3B-482C-B08C-EEA5D6766DDC}" type="slidenum">
              <a:rPr lang="es-ES_tradnl" altLang="es-ES"/>
              <a:pPr/>
              <a:t>‹Nº›</a:t>
            </a:fld>
            <a:endParaRPr lang="es-ES_tradnl" altLang="es-ES"/>
          </a:p>
        </p:txBody>
      </p:sp>
    </p:spTree>
    <p:extLst>
      <p:ext uri="{BB962C8B-B14F-4D97-AF65-F5344CB8AC3E}">
        <p14:creationId xmlns:p14="http://schemas.microsoft.com/office/powerpoint/2010/main" val="190679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 xmlns:a16="http://schemas.microsoft.com/office/drawing/2014/main" id="{8FDE0429-4E28-495B-88AA-61BCAD6A4586}"/>
              </a:ext>
            </a:extLst>
          </p:cNvPr>
          <p:cNvSpPr>
            <a:spLocks noGrp="1" noRot="1" noChangeAspect="1"/>
          </p:cNvSpPr>
          <p:nvPr>
            <p:ph type="sldImg"/>
          </p:nvPr>
        </p:nvSpPr>
        <p:spPr>
          <a:xfrm>
            <a:off x="381000" y="685800"/>
            <a:ext cx="6096000" cy="3429000"/>
          </a:xfrm>
        </p:spPr>
      </p:sp>
      <p:sp>
        <p:nvSpPr>
          <p:cNvPr id="18435" name="Marcador de notas 2">
            <a:extLst>
              <a:ext uri="{FF2B5EF4-FFF2-40B4-BE49-F238E27FC236}">
                <a16:creationId xmlns="" xmlns:a16="http://schemas.microsoft.com/office/drawing/2014/main" id="{20A34175-C896-4463-A692-C8EBC5839D7A}"/>
              </a:ext>
            </a:extLst>
          </p:cNvPr>
          <p:cNvSpPr>
            <a:spLocks noGrp="1"/>
          </p:cNvSpPr>
          <p:nvPr>
            <p:ph type="body" idx="1"/>
          </p:nvPr>
        </p:nvSpPr>
        <p:spPr>
          <a:noFill/>
        </p:spPr>
        <p:txBody>
          <a:bodyPr/>
          <a:lstStyle/>
          <a:p>
            <a:endParaRPr lang="es-ES" altLang="es-ES">
              <a:latin typeface="Arial" panose="020B0604020202020204" pitchFamily="34" charset="0"/>
              <a:ea typeface="ＭＳ Ｐゴシック" panose="020B0600070205080204" pitchFamily="34" charset="-128"/>
            </a:endParaRPr>
          </a:p>
        </p:txBody>
      </p:sp>
      <p:sp>
        <p:nvSpPr>
          <p:cNvPr id="18436" name="Marcador de número de diapositiva 3">
            <a:extLst>
              <a:ext uri="{FF2B5EF4-FFF2-40B4-BE49-F238E27FC236}">
                <a16:creationId xmlns="" xmlns:a16="http://schemas.microsoft.com/office/drawing/2014/main" id="{CF00EF01-2180-4809-9FFA-1F69BFF78862}"/>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23C732-851D-4DBF-86C7-BC28E6ECEA05}" type="slidenum">
              <a:rPr lang="es-ES_tradnl" altLang="es-ES" sz="1200"/>
              <a:pPr/>
              <a:t>1</a:t>
            </a:fld>
            <a:endParaRPr lang="es-ES_tradnl" altLang="es-ES" sz="1200"/>
          </a:p>
        </p:txBody>
      </p:sp>
    </p:spTree>
    <p:extLst>
      <p:ext uri="{BB962C8B-B14F-4D97-AF65-F5344CB8AC3E}">
        <p14:creationId xmlns:p14="http://schemas.microsoft.com/office/powerpoint/2010/main" val="58805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_tradnl" altLang="es-ES"/>
          </a:p>
        </p:txBody>
      </p:sp>
      <p:sp>
        <p:nvSpPr>
          <p:cNvPr id="5" name="Footer Placeholder 4"/>
          <p:cNvSpPr>
            <a:spLocks noGrp="1"/>
          </p:cNvSpPr>
          <p:nvPr>
            <p:ph type="ftr" sz="quarter" idx="11"/>
          </p:nvPr>
        </p:nvSpPr>
        <p:spPr/>
        <p:txBody>
          <a:bodyPr/>
          <a:lstStyle/>
          <a:p>
            <a:pPr>
              <a:defRPr/>
            </a:pPr>
            <a:endParaRPr lang="es-ES_tradnl" altLang="es-ES"/>
          </a:p>
        </p:txBody>
      </p:sp>
      <p:sp>
        <p:nvSpPr>
          <p:cNvPr id="6" name="Slide Number Placeholder 5"/>
          <p:cNvSpPr>
            <a:spLocks noGrp="1"/>
          </p:cNvSpPr>
          <p:nvPr>
            <p:ph type="sldNum" sz="quarter" idx="12"/>
          </p:nvPr>
        </p:nvSpPr>
        <p:spPr/>
        <p:txBody>
          <a:bodyPr/>
          <a:lstStyle/>
          <a:p>
            <a:fld id="{F7A5D425-3C1F-461A-B471-31BB90ACCD14}" type="slidenum">
              <a:rPr lang="es-ES_tradnl" altLang="es-ES" smtClean="0"/>
              <a:pPr/>
              <a:t>‹Nº›</a:t>
            </a:fld>
            <a:endParaRPr lang="es-ES_tradnl" altLang="es-ES"/>
          </a:p>
        </p:txBody>
      </p:sp>
      <p:sp>
        <p:nvSpPr>
          <p:cNvPr id="7" name="Rectangle 2">
            <a:extLst>
              <a:ext uri="{FF2B5EF4-FFF2-40B4-BE49-F238E27FC236}">
                <a16:creationId xmlns="" xmlns:a16="http://schemas.microsoft.com/office/drawing/2014/main" id="{51A2FD03-E423-4532-B219-E2DABC7EB089}"/>
              </a:ext>
            </a:extLst>
          </p:cNvPr>
          <p:cNvSpPr>
            <a:spLocks noChangeArrowheads="1"/>
          </p:cNvSpPr>
          <p:nvPr userDrawn="1"/>
        </p:nvSpPr>
        <p:spPr bwMode="auto">
          <a:xfrm>
            <a:off x="-23284" y="-924570"/>
            <a:ext cx="174794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s-ES" altLang="es-ES" sz="2400"/>
          </a:p>
        </p:txBody>
      </p:sp>
    </p:spTree>
    <p:extLst>
      <p:ext uri="{BB962C8B-B14F-4D97-AF65-F5344CB8AC3E}">
        <p14:creationId xmlns:p14="http://schemas.microsoft.com/office/powerpoint/2010/main" val="374359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_tradnl" altLang="es-ES"/>
          </a:p>
        </p:txBody>
      </p:sp>
      <p:sp>
        <p:nvSpPr>
          <p:cNvPr id="5" name="Footer Placeholder 4"/>
          <p:cNvSpPr>
            <a:spLocks noGrp="1"/>
          </p:cNvSpPr>
          <p:nvPr>
            <p:ph type="ftr" sz="quarter" idx="11"/>
          </p:nvPr>
        </p:nvSpPr>
        <p:spPr/>
        <p:txBody>
          <a:bodyPr/>
          <a:lstStyle/>
          <a:p>
            <a:pPr>
              <a:defRPr/>
            </a:pPr>
            <a:endParaRPr lang="es-ES_tradnl" altLang="es-ES"/>
          </a:p>
        </p:txBody>
      </p:sp>
      <p:sp>
        <p:nvSpPr>
          <p:cNvPr id="6" name="Slide Number Placeholder 5"/>
          <p:cNvSpPr>
            <a:spLocks noGrp="1"/>
          </p:cNvSpPr>
          <p:nvPr>
            <p:ph type="sldNum" sz="quarter" idx="12"/>
          </p:nvPr>
        </p:nvSpPr>
        <p:spPr/>
        <p:txBody>
          <a:bodyPr/>
          <a:lstStyle/>
          <a:p>
            <a:fld id="{ABE544D7-3FB0-45A0-A150-1ECCD034C145}" type="slidenum">
              <a:rPr lang="es-ES_tradnl" altLang="es-ES" smtClean="0"/>
              <a:pPr/>
              <a:t>‹Nº›</a:t>
            </a:fld>
            <a:endParaRPr lang="es-ES_tradnl" altLang="es-ES"/>
          </a:p>
        </p:txBody>
      </p:sp>
    </p:spTree>
    <p:extLst>
      <p:ext uri="{BB962C8B-B14F-4D97-AF65-F5344CB8AC3E}">
        <p14:creationId xmlns:p14="http://schemas.microsoft.com/office/powerpoint/2010/main" val="360552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_tradnl" altLang="es-ES"/>
          </a:p>
        </p:txBody>
      </p:sp>
      <p:sp>
        <p:nvSpPr>
          <p:cNvPr id="5" name="Footer Placeholder 4"/>
          <p:cNvSpPr>
            <a:spLocks noGrp="1"/>
          </p:cNvSpPr>
          <p:nvPr>
            <p:ph type="ftr" sz="quarter" idx="11"/>
          </p:nvPr>
        </p:nvSpPr>
        <p:spPr/>
        <p:txBody>
          <a:bodyPr/>
          <a:lstStyle/>
          <a:p>
            <a:pPr>
              <a:defRPr/>
            </a:pPr>
            <a:endParaRPr lang="es-ES_tradnl" altLang="es-ES"/>
          </a:p>
        </p:txBody>
      </p:sp>
      <p:sp>
        <p:nvSpPr>
          <p:cNvPr id="6" name="Slide Number Placeholder 5"/>
          <p:cNvSpPr>
            <a:spLocks noGrp="1"/>
          </p:cNvSpPr>
          <p:nvPr>
            <p:ph type="sldNum" sz="quarter" idx="12"/>
          </p:nvPr>
        </p:nvSpPr>
        <p:spPr/>
        <p:txBody>
          <a:bodyPr/>
          <a:lstStyle/>
          <a:p>
            <a:fld id="{7F9D7BAC-C138-4CD7-91FA-2A01B8E8FF4B}" type="slidenum">
              <a:rPr lang="es-ES_tradnl" altLang="es-ES" smtClean="0"/>
              <a:pPr/>
              <a:t>‹Nº›</a:t>
            </a:fld>
            <a:endParaRPr lang="es-ES_tradnl" altLang="es-ES"/>
          </a:p>
        </p:txBody>
      </p:sp>
    </p:spTree>
    <p:extLst>
      <p:ext uri="{BB962C8B-B14F-4D97-AF65-F5344CB8AC3E}">
        <p14:creationId xmlns:p14="http://schemas.microsoft.com/office/powerpoint/2010/main" val="103323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s-ES_tradnl" altLang="es-ES"/>
          </a:p>
        </p:txBody>
      </p:sp>
      <p:sp>
        <p:nvSpPr>
          <p:cNvPr id="6" name="Slide Number Placeholder 5"/>
          <p:cNvSpPr>
            <a:spLocks noGrp="1"/>
          </p:cNvSpPr>
          <p:nvPr>
            <p:ph type="sldNum" sz="quarter" idx="12"/>
          </p:nvPr>
        </p:nvSpPr>
        <p:spPr/>
        <p:txBody>
          <a:bodyPr/>
          <a:lstStyle/>
          <a:p>
            <a:fld id="{AE850F5E-0020-4C6D-930E-D083344FD123}" type="slidenum">
              <a:rPr lang="es-ES_tradnl" altLang="es-ES" smtClean="0"/>
              <a:pPr/>
              <a:t>‹Nº›</a:t>
            </a:fld>
            <a:endParaRPr lang="es-ES_tradnl" altLang="es-ES"/>
          </a:p>
        </p:txBody>
      </p:sp>
    </p:spTree>
    <p:extLst>
      <p:ext uri="{BB962C8B-B14F-4D97-AF65-F5344CB8AC3E}">
        <p14:creationId xmlns:p14="http://schemas.microsoft.com/office/powerpoint/2010/main" val="377475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32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_tradnl" altLang="es-ES"/>
          </a:p>
        </p:txBody>
      </p:sp>
      <p:sp>
        <p:nvSpPr>
          <p:cNvPr id="6" name="Footer Placeholder 5"/>
          <p:cNvSpPr>
            <a:spLocks noGrp="1"/>
          </p:cNvSpPr>
          <p:nvPr>
            <p:ph type="ftr" sz="quarter" idx="11"/>
          </p:nvPr>
        </p:nvSpPr>
        <p:spPr/>
        <p:txBody>
          <a:bodyPr/>
          <a:lstStyle/>
          <a:p>
            <a:pPr>
              <a:defRPr/>
            </a:pPr>
            <a:endParaRPr lang="es-ES_tradnl" altLang="es-ES"/>
          </a:p>
        </p:txBody>
      </p:sp>
      <p:sp>
        <p:nvSpPr>
          <p:cNvPr id="7" name="Slide Number Placeholder 6"/>
          <p:cNvSpPr>
            <a:spLocks noGrp="1"/>
          </p:cNvSpPr>
          <p:nvPr>
            <p:ph type="sldNum" sz="quarter" idx="12"/>
          </p:nvPr>
        </p:nvSpPr>
        <p:spPr/>
        <p:txBody>
          <a:bodyPr/>
          <a:lstStyle/>
          <a:p>
            <a:fld id="{F6AD6386-5B19-424E-848E-E54B028F0F22}" type="slidenum">
              <a:rPr lang="es-ES_tradnl" altLang="es-ES" smtClean="0"/>
              <a:pPr/>
              <a:t>‹Nº›</a:t>
            </a:fld>
            <a:endParaRPr lang="es-ES_tradnl" altLang="es-ES"/>
          </a:p>
        </p:txBody>
      </p:sp>
    </p:spTree>
    <p:extLst>
      <p:ext uri="{BB962C8B-B14F-4D97-AF65-F5344CB8AC3E}">
        <p14:creationId xmlns:p14="http://schemas.microsoft.com/office/powerpoint/2010/main" val="29553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_tradnl" altLang="es-ES"/>
          </a:p>
        </p:txBody>
      </p:sp>
      <p:sp>
        <p:nvSpPr>
          <p:cNvPr id="8" name="Footer Placeholder 7"/>
          <p:cNvSpPr>
            <a:spLocks noGrp="1"/>
          </p:cNvSpPr>
          <p:nvPr>
            <p:ph type="ftr" sz="quarter" idx="11"/>
          </p:nvPr>
        </p:nvSpPr>
        <p:spPr/>
        <p:txBody>
          <a:bodyPr/>
          <a:lstStyle/>
          <a:p>
            <a:pPr>
              <a:defRPr/>
            </a:pPr>
            <a:endParaRPr lang="es-ES_tradnl" altLang="es-ES"/>
          </a:p>
        </p:txBody>
      </p:sp>
      <p:sp>
        <p:nvSpPr>
          <p:cNvPr id="9" name="Slide Number Placeholder 8"/>
          <p:cNvSpPr>
            <a:spLocks noGrp="1"/>
          </p:cNvSpPr>
          <p:nvPr>
            <p:ph type="sldNum" sz="quarter" idx="12"/>
          </p:nvPr>
        </p:nvSpPr>
        <p:spPr/>
        <p:txBody>
          <a:bodyPr/>
          <a:lstStyle/>
          <a:p>
            <a:fld id="{A0EBEE21-0A40-4F6A-B6EE-6D4C5B40A807}" type="slidenum">
              <a:rPr lang="es-ES_tradnl" altLang="es-ES" smtClean="0"/>
              <a:pPr/>
              <a:t>‹Nº›</a:t>
            </a:fld>
            <a:endParaRPr lang="es-ES_tradnl" altLang="es-ES"/>
          </a:p>
        </p:txBody>
      </p:sp>
    </p:spTree>
    <p:extLst>
      <p:ext uri="{BB962C8B-B14F-4D97-AF65-F5344CB8AC3E}">
        <p14:creationId xmlns:p14="http://schemas.microsoft.com/office/powerpoint/2010/main" val="200804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_tradnl" altLang="es-ES"/>
          </a:p>
        </p:txBody>
      </p:sp>
      <p:sp>
        <p:nvSpPr>
          <p:cNvPr id="4" name="Footer Placeholder 3"/>
          <p:cNvSpPr>
            <a:spLocks noGrp="1"/>
          </p:cNvSpPr>
          <p:nvPr>
            <p:ph type="ftr" sz="quarter" idx="11"/>
          </p:nvPr>
        </p:nvSpPr>
        <p:spPr/>
        <p:txBody>
          <a:bodyPr/>
          <a:lstStyle/>
          <a:p>
            <a:pPr>
              <a:defRPr/>
            </a:pPr>
            <a:endParaRPr lang="es-ES_tradnl" altLang="es-ES"/>
          </a:p>
        </p:txBody>
      </p:sp>
      <p:sp>
        <p:nvSpPr>
          <p:cNvPr id="5" name="Slide Number Placeholder 4"/>
          <p:cNvSpPr>
            <a:spLocks noGrp="1"/>
          </p:cNvSpPr>
          <p:nvPr>
            <p:ph type="sldNum" sz="quarter" idx="12"/>
          </p:nvPr>
        </p:nvSpPr>
        <p:spPr/>
        <p:txBody>
          <a:bodyPr/>
          <a:lstStyle/>
          <a:p>
            <a:fld id="{202C2CDE-0161-4480-B8B7-0AE4416E7B3A}" type="slidenum">
              <a:rPr lang="es-ES_tradnl" altLang="es-ES" smtClean="0"/>
              <a:pPr/>
              <a:t>‹Nº›</a:t>
            </a:fld>
            <a:endParaRPr lang="es-ES_tradnl" altLang="es-ES"/>
          </a:p>
        </p:txBody>
      </p:sp>
    </p:spTree>
    <p:extLst>
      <p:ext uri="{BB962C8B-B14F-4D97-AF65-F5344CB8AC3E}">
        <p14:creationId xmlns:p14="http://schemas.microsoft.com/office/powerpoint/2010/main" val="384424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_tradnl" altLang="es-ES"/>
          </a:p>
        </p:txBody>
      </p:sp>
      <p:sp>
        <p:nvSpPr>
          <p:cNvPr id="3" name="Footer Placeholder 2"/>
          <p:cNvSpPr>
            <a:spLocks noGrp="1"/>
          </p:cNvSpPr>
          <p:nvPr>
            <p:ph type="ftr" sz="quarter" idx="11"/>
          </p:nvPr>
        </p:nvSpPr>
        <p:spPr/>
        <p:txBody>
          <a:bodyPr/>
          <a:lstStyle/>
          <a:p>
            <a:pPr>
              <a:defRPr/>
            </a:pPr>
            <a:endParaRPr lang="es-ES_tradnl" altLang="es-ES"/>
          </a:p>
        </p:txBody>
      </p:sp>
      <p:sp>
        <p:nvSpPr>
          <p:cNvPr id="4" name="Slide Number Placeholder 3"/>
          <p:cNvSpPr>
            <a:spLocks noGrp="1"/>
          </p:cNvSpPr>
          <p:nvPr>
            <p:ph type="sldNum" sz="quarter" idx="12"/>
          </p:nvPr>
        </p:nvSpPr>
        <p:spPr/>
        <p:txBody>
          <a:bodyPr/>
          <a:lstStyle/>
          <a:p>
            <a:fld id="{1328BFE2-A741-4233-8A75-FA39BA78272B}" type="slidenum">
              <a:rPr lang="es-ES_tradnl" altLang="es-ES" smtClean="0"/>
              <a:pPr/>
              <a:t>‹Nº›</a:t>
            </a:fld>
            <a:endParaRPr lang="es-ES_tradnl" altLang="es-ES"/>
          </a:p>
        </p:txBody>
      </p:sp>
    </p:spTree>
    <p:extLst>
      <p:ext uri="{BB962C8B-B14F-4D97-AF65-F5344CB8AC3E}">
        <p14:creationId xmlns:p14="http://schemas.microsoft.com/office/powerpoint/2010/main" val="180418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_tradnl" altLang="es-ES"/>
          </a:p>
        </p:txBody>
      </p:sp>
      <p:sp>
        <p:nvSpPr>
          <p:cNvPr id="6" name="Footer Placeholder 5"/>
          <p:cNvSpPr>
            <a:spLocks noGrp="1"/>
          </p:cNvSpPr>
          <p:nvPr>
            <p:ph type="ftr" sz="quarter" idx="11"/>
          </p:nvPr>
        </p:nvSpPr>
        <p:spPr/>
        <p:txBody>
          <a:bodyPr/>
          <a:lstStyle/>
          <a:p>
            <a:pPr>
              <a:defRPr/>
            </a:pPr>
            <a:endParaRPr lang="es-ES_tradnl" altLang="es-ES"/>
          </a:p>
        </p:txBody>
      </p:sp>
      <p:sp>
        <p:nvSpPr>
          <p:cNvPr id="7" name="Slide Number Placeholder 6"/>
          <p:cNvSpPr>
            <a:spLocks noGrp="1"/>
          </p:cNvSpPr>
          <p:nvPr>
            <p:ph type="sldNum" sz="quarter" idx="12"/>
          </p:nvPr>
        </p:nvSpPr>
        <p:spPr/>
        <p:txBody>
          <a:bodyPr/>
          <a:lstStyle/>
          <a:p>
            <a:fld id="{D819CBDE-3991-4EE9-A07E-EBF394C5A040}" type="slidenum">
              <a:rPr lang="es-ES_tradnl" altLang="es-ES" smtClean="0"/>
              <a:pPr/>
              <a:t>‹Nº›</a:t>
            </a:fld>
            <a:endParaRPr lang="es-ES_tradnl" altLang="es-ES"/>
          </a:p>
        </p:txBody>
      </p:sp>
    </p:spTree>
    <p:extLst>
      <p:ext uri="{BB962C8B-B14F-4D97-AF65-F5344CB8AC3E}">
        <p14:creationId xmlns:p14="http://schemas.microsoft.com/office/powerpoint/2010/main" val="59777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_tradnl" altLang="es-ES"/>
          </a:p>
        </p:txBody>
      </p:sp>
      <p:sp>
        <p:nvSpPr>
          <p:cNvPr id="6" name="Footer Placeholder 5"/>
          <p:cNvSpPr>
            <a:spLocks noGrp="1"/>
          </p:cNvSpPr>
          <p:nvPr>
            <p:ph type="ftr" sz="quarter" idx="11"/>
          </p:nvPr>
        </p:nvSpPr>
        <p:spPr/>
        <p:txBody>
          <a:bodyPr/>
          <a:lstStyle/>
          <a:p>
            <a:pPr>
              <a:defRPr/>
            </a:pPr>
            <a:endParaRPr lang="es-ES_tradnl" altLang="es-ES"/>
          </a:p>
        </p:txBody>
      </p:sp>
      <p:sp>
        <p:nvSpPr>
          <p:cNvPr id="7" name="Slide Number Placeholder 6"/>
          <p:cNvSpPr>
            <a:spLocks noGrp="1"/>
          </p:cNvSpPr>
          <p:nvPr>
            <p:ph type="sldNum" sz="quarter" idx="12"/>
          </p:nvPr>
        </p:nvSpPr>
        <p:spPr/>
        <p:txBody>
          <a:bodyPr/>
          <a:lstStyle/>
          <a:p>
            <a:fld id="{9DF0B83D-74E4-4EB3-A544-29C5BFB3FDBB}" type="slidenum">
              <a:rPr lang="es-ES_tradnl" altLang="es-ES" smtClean="0"/>
              <a:pPr/>
              <a:t>‹Nº›</a:t>
            </a:fld>
            <a:endParaRPr lang="es-ES_tradnl" altLang="es-ES"/>
          </a:p>
        </p:txBody>
      </p:sp>
    </p:spTree>
    <p:extLst>
      <p:ext uri="{BB962C8B-B14F-4D97-AF65-F5344CB8AC3E}">
        <p14:creationId xmlns:p14="http://schemas.microsoft.com/office/powerpoint/2010/main" val="48366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_tradnl" alt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_tradnl" alt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pic>
        <p:nvPicPr>
          <p:cNvPr id="7" name="Picture 1">
            <a:extLst>
              <a:ext uri="{FF2B5EF4-FFF2-40B4-BE49-F238E27FC236}">
                <a16:creationId xmlns="" xmlns:a16="http://schemas.microsoft.com/office/drawing/2014/main" id="{96C5EDA5-083E-4E74-973F-ADE2C4AF31B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967" y="-26988"/>
            <a:ext cx="4396317"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
            <a:extLst>
              <a:ext uri="{FF2B5EF4-FFF2-40B4-BE49-F238E27FC236}">
                <a16:creationId xmlns="" xmlns:a16="http://schemas.microsoft.com/office/drawing/2014/main" id="{A3EF840F-2B81-43C0-A815-1BFFADEA8D8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17022" y="115888"/>
            <a:ext cx="2569364" cy="57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3">
            <a:extLst>
              <a:ext uri="{FF2B5EF4-FFF2-40B4-BE49-F238E27FC236}">
                <a16:creationId xmlns="" xmlns:a16="http://schemas.microsoft.com/office/drawing/2014/main" id="{BB938DB8-213A-4D2A-9357-70F0F83AA81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891184" y="196851"/>
            <a:ext cx="181821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4">
            <a:extLst>
              <a:ext uri="{FF2B5EF4-FFF2-40B4-BE49-F238E27FC236}">
                <a16:creationId xmlns="" xmlns:a16="http://schemas.microsoft.com/office/drawing/2014/main" id="{9DE36F1A-8B80-4DE1-8612-8C16D681EB0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0400" y="6481764"/>
            <a:ext cx="2074333"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 xmlns:a16="http://schemas.microsoft.com/office/drawing/2014/main" id="{F528CFF9-D595-45A1-A66F-B937C1C48D8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871884" y="4987926"/>
            <a:ext cx="4368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38287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ángulo 1">
            <a:extLst>
              <a:ext uri="{FF2B5EF4-FFF2-40B4-BE49-F238E27FC236}">
                <a16:creationId xmlns="" xmlns:a16="http://schemas.microsoft.com/office/drawing/2014/main" id="{E699E3F5-2CE0-4C11-BBEE-E6D8CE4A6EF8}"/>
              </a:ext>
            </a:extLst>
          </p:cNvPr>
          <p:cNvSpPr>
            <a:spLocks noChangeArrowheads="1"/>
          </p:cNvSpPr>
          <p:nvPr/>
        </p:nvSpPr>
        <p:spPr bwMode="auto">
          <a:xfrm>
            <a:off x="4367214" y="6342063"/>
            <a:ext cx="2987675" cy="476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ES" altLang="es-ES" sz="2400"/>
          </a:p>
        </p:txBody>
      </p:sp>
      <p:sp>
        <p:nvSpPr>
          <p:cNvPr id="11" name="CuadroTexto 10">
            <a:extLst>
              <a:ext uri="{FF2B5EF4-FFF2-40B4-BE49-F238E27FC236}">
                <a16:creationId xmlns="" xmlns:a16="http://schemas.microsoft.com/office/drawing/2014/main" id="{11DB17B7-0F64-41F2-934C-72D95BE10C83}"/>
              </a:ext>
            </a:extLst>
          </p:cNvPr>
          <p:cNvSpPr txBox="1"/>
          <p:nvPr/>
        </p:nvSpPr>
        <p:spPr bwMode="auto">
          <a:xfrm>
            <a:off x="4367808" y="5468964"/>
            <a:ext cx="1177925" cy="230832"/>
          </a:xfrm>
          <a:prstGeom prst="rect">
            <a:avLst/>
          </a:prstGeom>
          <a:noFill/>
        </p:spPr>
        <p:txBody>
          <a:bodyPr>
            <a:spAutoFit/>
          </a:bodyPr>
          <a:lstStyle/>
          <a:p>
            <a:pPr algn="ctr">
              <a:defRPr/>
            </a:pPr>
            <a:r>
              <a:rPr lang="es-ES" sz="900" dirty="0">
                <a:solidFill>
                  <a:schemeClr val="tx1">
                    <a:lumMod val="65000"/>
                    <a:lumOff val="35000"/>
                  </a:schemeClr>
                </a:solidFill>
                <a:latin typeface="Arial" charset="0"/>
                <a:ea typeface="ＭＳ Ｐゴシック" charset="-128"/>
              </a:rPr>
              <a:t>Financiado por:</a:t>
            </a:r>
          </a:p>
        </p:txBody>
      </p:sp>
      <p:pic>
        <p:nvPicPr>
          <p:cNvPr id="13318" name="Picture 9" descr="https://www.cea.es/logotipos/gif/color/ceavertical.gif">
            <a:extLst>
              <a:ext uri="{FF2B5EF4-FFF2-40B4-BE49-F238E27FC236}">
                <a16:creationId xmlns="" xmlns:a16="http://schemas.microsoft.com/office/drawing/2014/main" id="{DDE95DB2-58F9-4AF2-9C6D-D288256CB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5667648"/>
            <a:ext cx="14763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SERVIDOR_CEA\Proyectos\Autonómicos\CEA+Empresas\Recursos Gráficos\logos\Logo Consejería\Logo Junta Andalucía nuevo\07 Economia, Conocimiento, Empresas y Universidad\MG_Economia_positivo.png">
            <a:extLst>
              <a:ext uri="{FF2B5EF4-FFF2-40B4-BE49-F238E27FC236}">
                <a16:creationId xmlns="" xmlns:a16="http://schemas.microsoft.com/office/drawing/2014/main" id="{8F79603C-D52B-4220-A32E-754F60A37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808" y="5595171"/>
            <a:ext cx="13557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uadroTexto 31">
            <a:extLst>
              <a:ext uri="{FF2B5EF4-FFF2-40B4-BE49-F238E27FC236}">
                <a16:creationId xmlns="" xmlns:a16="http://schemas.microsoft.com/office/drawing/2014/main" id="{CBC43C09-4480-394A-A584-0C0D1B3FBA63}"/>
              </a:ext>
            </a:extLst>
          </p:cNvPr>
          <p:cNvSpPr txBox="1"/>
          <p:nvPr/>
        </p:nvSpPr>
        <p:spPr>
          <a:xfrm>
            <a:off x="7354889" y="1916832"/>
            <a:ext cx="3086929" cy="769441"/>
          </a:xfrm>
          <a:prstGeom prst="rect">
            <a:avLst/>
          </a:prstGeom>
          <a:noFill/>
        </p:spPr>
        <p:txBody>
          <a:bodyPr wrap="square">
            <a:spAutoFit/>
          </a:bodyPr>
          <a:lstStyle/>
          <a:p>
            <a:pPr algn="r"/>
            <a:r>
              <a:rPr lang="es-ES" sz="1100" dirty="0">
                <a:solidFill>
                  <a:schemeClr val="accent5"/>
                </a:solidFill>
                <a:latin typeface="Verdana" panose="020B0604030504040204" pitchFamily="34" charset="0"/>
              </a:rPr>
              <a:t>Fecha: </a:t>
            </a:r>
            <a:r>
              <a:rPr lang="es-ES" sz="1100" b="1" dirty="0" smtClean="0">
                <a:solidFill>
                  <a:schemeClr val="accent5"/>
                </a:solidFill>
                <a:latin typeface="Verdana-Bold"/>
              </a:rPr>
              <a:t>Viernes, 29 Mayo 2020</a:t>
            </a:r>
            <a:endParaRPr lang="es-ES" sz="1100" b="1" dirty="0">
              <a:solidFill>
                <a:schemeClr val="accent5"/>
              </a:solidFill>
              <a:latin typeface="Verdana-Bold"/>
            </a:endParaRPr>
          </a:p>
          <a:p>
            <a:pPr algn="r"/>
            <a:endParaRPr lang="es-ES" sz="1100" b="1" dirty="0">
              <a:solidFill>
                <a:schemeClr val="accent5"/>
              </a:solidFill>
              <a:latin typeface="Verdana-Bold"/>
            </a:endParaRPr>
          </a:p>
          <a:p>
            <a:pPr algn="r"/>
            <a:r>
              <a:rPr lang="es-ES" sz="1100" dirty="0">
                <a:solidFill>
                  <a:schemeClr val="accent5"/>
                </a:solidFill>
                <a:latin typeface="Verdana" panose="020B0604030504040204" pitchFamily="34" charset="0"/>
              </a:rPr>
              <a:t>Hora: </a:t>
            </a:r>
            <a:r>
              <a:rPr lang="es-ES" sz="11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12:00 </a:t>
            </a:r>
            <a:r>
              <a:rPr lang="es-ES" sz="1100" b="1" dirty="0">
                <a:solidFill>
                  <a:schemeClr val="accent5"/>
                </a:solidFill>
                <a:latin typeface="Verdana" panose="020B0604030504040204" pitchFamily="34" charset="0"/>
                <a:ea typeface="Verdana" panose="020B0604030504040204" pitchFamily="34" charset="0"/>
                <a:cs typeface="Verdana" panose="020B0604030504040204" pitchFamily="34" charset="0"/>
              </a:rPr>
              <a:t>h</a:t>
            </a:r>
          </a:p>
          <a:p>
            <a:pPr algn="r"/>
            <a:endParaRPr lang="es-ES" sz="1100" b="1" dirty="0">
              <a:solidFill>
                <a:schemeClr val="accent5"/>
              </a:solidFill>
              <a:latin typeface="Verdana-Bold"/>
            </a:endParaRPr>
          </a:p>
        </p:txBody>
      </p:sp>
      <p:sp>
        <p:nvSpPr>
          <p:cNvPr id="14" name="Marcador de contenido 2">
            <a:extLst>
              <a:ext uri="{FF2B5EF4-FFF2-40B4-BE49-F238E27FC236}">
                <a16:creationId xmlns="" xmlns:a16="http://schemas.microsoft.com/office/drawing/2014/main" id="{BF688970-3575-46B1-AE1F-89A11A5A4723}"/>
              </a:ext>
            </a:extLst>
          </p:cNvPr>
          <p:cNvSpPr txBox="1">
            <a:spLocks/>
          </p:cNvSpPr>
          <p:nvPr/>
        </p:nvSpPr>
        <p:spPr bwMode="auto">
          <a:xfrm>
            <a:off x="1055440" y="908720"/>
            <a:ext cx="9865096" cy="1139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eaLnBrk="1" hangingPunct="1">
              <a:buNone/>
            </a:pPr>
            <a:r>
              <a:rPr lang="es-ES" altLang="es-ES_tradnl" b="1" dirty="0" err="1">
                <a:solidFill>
                  <a:srgbClr val="238EBB"/>
                </a:solidFill>
              </a:rPr>
              <a:t>Webinar</a:t>
            </a:r>
            <a:r>
              <a:rPr lang="es-ES" altLang="es-ES_tradnl" b="1" dirty="0">
                <a:solidFill>
                  <a:srgbClr val="238EBB"/>
                </a:solidFill>
              </a:rPr>
              <a:t>: Plan de choque Ayuntamiento de Córdoba. Efectos covid-19</a:t>
            </a:r>
          </a:p>
        </p:txBody>
      </p:sp>
      <p:sp>
        <p:nvSpPr>
          <p:cNvPr id="17" name="CuadroTexto 16">
            <a:extLst>
              <a:ext uri="{FF2B5EF4-FFF2-40B4-BE49-F238E27FC236}">
                <a16:creationId xmlns="" xmlns:a16="http://schemas.microsoft.com/office/drawing/2014/main" id="{0C1D628F-93D4-CA40-8502-B902178F3D34}"/>
              </a:ext>
            </a:extLst>
          </p:cNvPr>
          <p:cNvSpPr txBox="1"/>
          <p:nvPr/>
        </p:nvSpPr>
        <p:spPr>
          <a:xfrm>
            <a:off x="983432" y="2631379"/>
            <a:ext cx="10441160" cy="2957861"/>
          </a:xfrm>
          <a:prstGeom prst="rect">
            <a:avLst/>
          </a:prstGeom>
          <a:noFill/>
        </p:spPr>
        <p:txBody>
          <a:bodyPr wrap="square">
            <a:spAutoFit/>
          </a:bodyPr>
          <a:lstStyle/>
          <a:p>
            <a:pPr lvl="0">
              <a:lnSpc>
                <a:spcPct val="150000"/>
              </a:lnSpc>
            </a:pPr>
            <a:r>
              <a:rPr lang="es-ES" b="1" dirty="0"/>
              <a:t>José María Bellido</a:t>
            </a:r>
            <a:r>
              <a:rPr lang="es-ES" b="1" i="1" dirty="0"/>
              <a:t>, </a:t>
            </a:r>
            <a:r>
              <a:rPr lang="es-ES" i="1" dirty="0"/>
              <a:t>Alcalde de Córdoba.</a:t>
            </a:r>
            <a:br>
              <a:rPr lang="es-ES" i="1" dirty="0"/>
            </a:br>
            <a:r>
              <a:rPr lang="es-ES" b="1" i="1" dirty="0"/>
              <a:t>Antonio Díaz, </a:t>
            </a:r>
            <a:r>
              <a:rPr lang="es-ES" i="1" dirty="0"/>
              <a:t>Presidente de CECO.</a:t>
            </a:r>
            <a:br>
              <a:rPr lang="es-ES" i="1" dirty="0"/>
            </a:br>
            <a:r>
              <a:rPr lang="es-ES" b="1" i="1" dirty="0"/>
              <a:t>Isabel  </a:t>
            </a:r>
            <a:r>
              <a:rPr lang="es-ES" b="1" i="1" dirty="0" err="1"/>
              <a:t>Albás</a:t>
            </a:r>
            <a:r>
              <a:rPr lang="es-ES" b="1" i="1" dirty="0"/>
              <a:t>, </a:t>
            </a:r>
            <a:r>
              <a:rPr lang="es-ES" i="1" dirty="0"/>
              <a:t>Primera Teniente de Alcalde. Delegación de Desarrollo Económico y Turismo. Presidenta IMTUR.</a:t>
            </a:r>
            <a:br>
              <a:rPr lang="es-ES" i="1" dirty="0"/>
            </a:br>
            <a:r>
              <a:rPr lang="es-ES" b="1" i="1" dirty="0"/>
              <a:t>Blanca </a:t>
            </a:r>
            <a:r>
              <a:rPr lang="es-ES" b="1" i="1" dirty="0" err="1"/>
              <a:t>Torrent</a:t>
            </a:r>
            <a:r>
              <a:rPr lang="es-ES" b="1" i="1" dirty="0"/>
              <a:t>, </a:t>
            </a:r>
            <a:r>
              <a:rPr lang="es-ES" i="1" dirty="0"/>
              <a:t>Segunda Teniente de alcalde. Área de Reactivación Económica, Promoción Empresarial y Fomento del Empleo. Presidenta IMDEEC</a:t>
            </a:r>
            <a:br>
              <a:rPr lang="es-ES" i="1" dirty="0"/>
            </a:br>
            <a:r>
              <a:rPr lang="es-ES" b="1" i="1" dirty="0"/>
              <a:t>Salvador Fuentes, </a:t>
            </a:r>
            <a:r>
              <a:rPr lang="es-ES" dirty="0"/>
              <a:t>Tercer Teniente de Alcalde. Área de Recursos Humanos, Hacienda y Administración Pública. Presidente de la GMU y de </a:t>
            </a:r>
            <a:r>
              <a:rPr lang="es-ES" dirty="0" err="1"/>
              <a:t>Vimcorsa</a:t>
            </a:r>
            <a:r>
              <a:rPr lang="es-ES" dirty="0"/>
              <a:t>.</a:t>
            </a:r>
            <a:endParaRPr lang="es-ES" sz="1400" b="1" dirty="0"/>
          </a:p>
        </p:txBody>
      </p:sp>
      <p:sp>
        <p:nvSpPr>
          <p:cNvPr id="12" name="CuadroTexto 10">
            <a:extLst>
              <a:ext uri="{FF2B5EF4-FFF2-40B4-BE49-F238E27FC236}">
                <a16:creationId xmlns="" xmlns:a16="http://schemas.microsoft.com/office/drawing/2014/main" id="{11DB17B7-0F64-41F2-934C-72D95BE10C83}"/>
              </a:ext>
            </a:extLst>
          </p:cNvPr>
          <p:cNvSpPr txBox="1"/>
          <p:nvPr/>
        </p:nvSpPr>
        <p:spPr bwMode="auto">
          <a:xfrm>
            <a:off x="6189863" y="5479755"/>
            <a:ext cx="1177925" cy="230832"/>
          </a:xfrm>
          <a:prstGeom prst="rect">
            <a:avLst/>
          </a:prstGeom>
          <a:noFill/>
        </p:spPr>
        <p:txBody>
          <a:bodyPr>
            <a:spAutoFit/>
          </a:bodyPr>
          <a:lstStyle/>
          <a:p>
            <a:pPr algn="ctr">
              <a:defRPr/>
            </a:pPr>
            <a:r>
              <a:rPr lang="es-ES" sz="900" dirty="0" smtClean="0">
                <a:solidFill>
                  <a:schemeClr val="tx1">
                    <a:lumMod val="65000"/>
                    <a:lumOff val="35000"/>
                  </a:schemeClr>
                </a:solidFill>
                <a:latin typeface="Arial" charset="0"/>
                <a:ea typeface="ＭＳ Ｐゴシック" charset="-128"/>
              </a:rPr>
              <a:t>Colabora:</a:t>
            </a:r>
            <a:endParaRPr lang="es-ES" sz="900" dirty="0">
              <a:solidFill>
                <a:schemeClr val="tx1">
                  <a:lumMod val="65000"/>
                  <a:lumOff val="35000"/>
                </a:schemeClr>
              </a:solidFill>
              <a:latin typeface="Arial" charset="0"/>
              <a:ea typeface="ＭＳ Ｐゴシック" charset="-128"/>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032" y="5819264"/>
            <a:ext cx="1798638"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145011"/>
            <a:ext cx="10873208" cy="5447645"/>
          </a:xfrm>
          <a:prstGeom prst="rect">
            <a:avLst/>
          </a:prstGeom>
        </p:spPr>
        <p:txBody>
          <a:bodyPr wrap="square">
            <a:spAutoFit/>
          </a:bodyPr>
          <a:lstStyle/>
          <a:p>
            <a:pPr algn="just"/>
            <a:r>
              <a:rPr lang="es-ES" sz="2400" b="1" dirty="0" smtClean="0"/>
              <a:t>EJE 3. REACTIVACIÓN ECONÓMICA</a:t>
            </a:r>
          </a:p>
          <a:p>
            <a:pPr lvl="0" algn="just"/>
            <a:endParaRPr lang="es-ES" dirty="0">
              <a:solidFill>
                <a:srgbClr val="000000"/>
              </a:solidFill>
            </a:endParaRPr>
          </a:p>
          <a:p>
            <a:pPr lvl="0" algn="just"/>
            <a:r>
              <a:rPr lang="es-ES" dirty="0">
                <a:solidFill>
                  <a:srgbClr val="000000"/>
                </a:solidFill>
              </a:rPr>
              <a:t>➡Ejecución de las obras de instalación de ascensores y rehabilitación de viviendas. </a:t>
            </a:r>
          </a:p>
          <a:p>
            <a:pPr lvl="0" algn="just"/>
            <a:endParaRPr lang="es-ES" dirty="0" smtClean="0">
              <a:solidFill>
                <a:srgbClr val="000000"/>
              </a:solidFill>
            </a:endParaRPr>
          </a:p>
          <a:p>
            <a:pPr lvl="0" algn="just"/>
            <a:r>
              <a:rPr lang="es-ES" dirty="0" smtClean="0">
                <a:solidFill>
                  <a:srgbClr val="000000"/>
                </a:solidFill>
              </a:rPr>
              <a:t>➡ </a:t>
            </a:r>
            <a:r>
              <a:rPr lang="es-ES" dirty="0">
                <a:solidFill>
                  <a:srgbClr val="000000"/>
                </a:solidFill>
              </a:rPr>
              <a:t>Ejecución de las obras contempladas en el presupuesto 2020, firma inmediata de los préstamos para inversión. (Parques, instalaciones deportivas, casco histórico, ciudad de los niños, equipamientos públicos, etc.). </a:t>
            </a:r>
            <a:endParaRPr lang="es-ES" dirty="0" smtClean="0">
              <a:solidFill>
                <a:srgbClr val="000000"/>
              </a:solidFill>
            </a:endParaRPr>
          </a:p>
          <a:p>
            <a:pPr lvl="0" algn="just"/>
            <a:endParaRPr lang="es-ES" dirty="0">
              <a:solidFill>
                <a:srgbClr val="000000"/>
              </a:solidFill>
            </a:endParaRPr>
          </a:p>
          <a:p>
            <a:pPr lvl="0" algn="just"/>
            <a:r>
              <a:rPr lang="es-ES" dirty="0" smtClean="0">
                <a:solidFill>
                  <a:srgbClr val="000000"/>
                </a:solidFill>
              </a:rPr>
              <a:t>➡ </a:t>
            </a:r>
            <a:r>
              <a:rPr lang="es-ES" dirty="0">
                <a:solidFill>
                  <a:srgbClr val="000000"/>
                </a:solidFill>
              </a:rPr>
              <a:t>Adjudicación e inicio de las obras del Centro de Exposiciones Ferias y Convenciones. </a:t>
            </a:r>
            <a:endParaRPr lang="es-ES" dirty="0" smtClean="0">
              <a:solidFill>
                <a:srgbClr val="000000"/>
              </a:solidFill>
            </a:endParaRPr>
          </a:p>
          <a:p>
            <a:pPr lvl="0" algn="just"/>
            <a:endParaRPr lang="es-ES" dirty="0">
              <a:solidFill>
                <a:srgbClr val="000000"/>
              </a:solidFill>
            </a:endParaRPr>
          </a:p>
          <a:p>
            <a:pPr lvl="0" algn="just"/>
            <a:r>
              <a:rPr lang="es-ES" dirty="0" smtClean="0">
                <a:solidFill>
                  <a:srgbClr val="000000"/>
                </a:solidFill>
              </a:rPr>
              <a:t>➡</a:t>
            </a:r>
            <a:r>
              <a:rPr lang="es-ES" dirty="0">
                <a:solidFill>
                  <a:srgbClr val="000000"/>
                </a:solidFill>
              </a:rPr>
              <a:t>Desarrollo de un plan de adaptación de la Movilidad en Córdoba a la nueva situación generada por la necesidad del mantenimiento de las distancias físicas por la crisis del Covid-19, favoreciendo al peatón y a los medios de transporte alternativos. </a:t>
            </a:r>
            <a:endParaRPr lang="es-ES" dirty="0" smtClean="0">
              <a:solidFill>
                <a:srgbClr val="000000"/>
              </a:solidFill>
            </a:endParaRPr>
          </a:p>
          <a:p>
            <a:pPr lvl="0" algn="just"/>
            <a:endParaRPr lang="es-ES" dirty="0" smtClean="0">
              <a:solidFill>
                <a:srgbClr val="000000"/>
              </a:solidFill>
            </a:endParaRPr>
          </a:p>
          <a:p>
            <a:pPr lvl="0" algn="just"/>
            <a:r>
              <a:rPr lang="es-ES" dirty="0"/>
              <a:t>➡ Continuar el proceso de aceleración urbanística con menor plazo en la concesión de apertura de nuevos establecimientos en la ciudad, licencias de apertura de establecimientos y en las concesiones de suelo. </a:t>
            </a:r>
            <a:endParaRPr lang="es-ES" dirty="0" smtClean="0"/>
          </a:p>
          <a:p>
            <a:pPr lvl="0" algn="just"/>
            <a:endParaRPr lang="es-ES" dirty="0" smtClean="0"/>
          </a:p>
          <a:p>
            <a:pPr lvl="0" algn="just"/>
            <a:r>
              <a:rPr lang="es-ES" dirty="0" smtClean="0"/>
              <a:t>➡ </a:t>
            </a:r>
            <a:r>
              <a:rPr lang="es-ES" dirty="0"/>
              <a:t>Impulso de las actuaciones comenzadas sobre logística y corredores ferroviarios, así como potenciación de la industria con políticas que tiendan al cambio de modelo productivo, mejor atención a la industria ya implantada en la ciudad, protegiéndola y creando condiciones de crecimiento y </a:t>
            </a:r>
            <a:r>
              <a:rPr lang="es-ES" dirty="0" smtClean="0"/>
              <a:t>confianza.</a:t>
            </a:r>
          </a:p>
        </p:txBody>
      </p:sp>
    </p:spTree>
    <p:extLst>
      <p:ext uri="{BB962C8B-B14F-4D97-AF65-F5344CB8AC3E}">
        <p14:creationId xmlns:p14="http://schemas.microsoft.com/office/powerpoint/2010/main" val="148153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145011"/>
            <a:ext cx="10873208" cy="4062651"/>
          </a:xfrm>
          <a:prstGeom prst="rect">
            <a:avLst/>
          </a:prstGeom>
        </p:spPr>
        <p:txBody>
          <a:bodyPr wrap="square">
            <a:spAutoFit/>
          </a:bodyPr>
          <a:lstStyle/>
          <a:p>
            <a:pPr algn="just"/>
            <a:r>
              <a:rPr lang="es-ES" sz="2400" b="1" dirty="0" smtClean="0"/>
              <a:t>EJE 3. REACTIVACIÓN ECONÓMICA</a:t>
            </a:r>
          </a:p>
          <a:p>
            <a:pPr lvl="0" algn="just"/>
            <a:endParaRPr lang="es-ES" dirty="0">
              <a:solidFill>
                <a:srgbClr val="000000"/>
              </a:solidFill>
            </a:endParaRPr>
          </a:p>
          <a:p>
            <a:pPr lvl="0" algn="just"/>
            <a:r>
              <a:rPr lang="es-ES" dirty="0"/>
              <a:t>➡ </a:t>
            </a:r>
            <a:r>
              <a:rPr lang="es-ES" dirty="0" smtClean="0"/>
              <a:t>Apoyar </a:t>
            </a:r>
            <a:r>
              <a:rPr lang="es-ES" dirty="0"/>
              <a:t>el Centro Nacional de la Escuela de Joyería y Promoción a nivel local, autonómico, nacional e internacional del sector </a:t>
            </a:r>
            <a:r>
              <a:rPr lang="es-ES" dirty="0" smtClean="0"/>
              <a:t>JOYERIA.</a:t>
            </a:r>
          </a:p>
          <a:p>
            <a:pPr lvl="0" algn="just"/>
            <a:endParaRPr lang="es-ES" dirty="0" smtClean="0"/>
          </a:p>
          <a:p>
            <a:pPr lvl="0" algn="just"/>
            <a:r>
              <a:rPr lang="es-ES" dirty="0" smtClean="0"/>
              <a:t>➡ </a:t>
            </a:r>
            <a:r>
              <a:rPr lang="es-ES" dirty="0"/>
              <a:t>Plan de Choque de RRHH. </a:t>
            </a:r>
            <a:endParaRPr lang="es-ES" dirty="0" smtClean="0"/>
          </a:p>
          <a:p>
            <a:pPr lvl="0" algn="just"/>
            <a:endParaRPr lang="es-ES" dirty="0"/>
          </a:p>
          <a:p>
            <a:pPr lvl="0" algn="just"/>
            <a:r>
              <a:rPr lang="es-ES" dirty="0" smtClean="0"/>
              <a:t>➡ </a:t>
            </a:r>
            <a:r>
              <a:rPr lang="es-ES" dirty="0"/>
              <a:t>Creación de una agenda única de eventos de </a:t>
            </a:r>
            <a:r>
              <a:rPr lang="es-ES" dirty="0" smtClean="0"/>
              <a:t>ciudad.</a:t>
            </a:r>
          </a:p>
          <a:p>
            <a:pPr lvl="0" algn="just"/>
            <a:endParaRPr lang="es-ES" dirty="0"/>
          </a:p>
          <a:p>
            <a:pPr lvl="0" algn="just"/>
            <a:r>
              <a:rPr lang="es-ES" dirty="0" smtClean="0"/>
              <a:t>➡ </a:t>
            </a:r>
            <a:r>
              <a:rPr lang="es-ES" dirty="0"/>
              <a:t>Plan de Fomento y Promoción </a:t>
            </a:r>
            <a:r>
              <a:rPr lang="es-ES" dirty="0" smtClean="0"/>
              <a:t>Turística.</a:t>
            </a:r>
          </a:p>
          <a:p>
            <a:pPr lvl="0" algn="just"/>
            <a:endParaRPr lang="es-ES" dirty="0" smtClean="0"/>
          </a:p>
          <a:p>
            <a:pPr lvl="0" algn="just"/>
            <a:r>
              <a:rPr lang="es-ES" dirty="0" smtClean="0"/>
              <a:t>➡ </a:t>
            </a:r>
            <a:r>
              <a:rPr lang="es-ES" dirty="0"/>
              <a:t>Pacto por el sector público local asegurando su financiación, con la dotación de recursos humanos y financieros suficientes para superar esta crisis asegurando la supervivencia de las empresas y su carácter público para garantizar los servicios de calidad. </a:t>
            </a:r>
            <a:endParaRPr lang="es-ES" dirty="0" smtClean="0"/>
          </a:p>
        </p:txBody>
      </p:sp>
    </p:spTree>
    <p:extLst>
      <p:ext uri="{BB962C8B-B14F-4D97-AF65-F5344CB8AC3E}">
        <p14:creationId xmlns:p14="http://schemas.microsoft.com/office/powerpoint/2010/main" val="3695784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145011"/>
            <a:ext cx="10873208" cy="4062651"/>
          </a:xfrm>
          <a:prstGeom prst="rect">
            <a:avLst/>
          </a:prstGeom>
        </p:spPr>
        <p:txBody>
          <a:bodyPr wrap="square">
            <a:spAutoFit/>
          </a:bodyPr>
          <a:lstStyle/>
          <a:p>
            <a:pPr algn="just"/>
            <a:r>
              <a:rPr lang="es-ES" sz="2400" b="1" dirty="0" smtClean="0"/>
              <a:t>EJE 3. REACTIVACIÓN ECONÓMICA</a:t>
            </a:r>
          </a:p>
          <a:p>
            <a:pPr lvl="0" algn="just"/>
            <a:endParaRPr lang="es-ES" dirty="0">
              <a:solidFill>
                <a:srgbClr val="000000"/>
              </a:solidFill>
            </a:endParaRPr>
          </a:p>
          <a:p>
            <a:pPr lvl="0" algn="just"/>
            <a:r>
              <a:rPr lang="es-ES" dirty="0"/>
              <a:t>➡ Línea de liquidez para tejido empresarial y autónomo. </a:t>
            </a:r>
            <a:endParaRPr lang="es-ES" dirty="0" smtClean="0"/>
          </a:p>
          <a:p>
            <a:pPr lvl="0" algn="just"/>
            <a:endParaRPr lang="es-ES" dirty="0"/>
          </a:p>
          <a:p>
            <a:pPr lvl="0" algn="just"/>
            <a:r>
              <a:rPr lang="es-ES" dirty="0" smtClean="0"/>
              <a:t>➡ </a:t>
            </a:r>
            <a:r>
              <a:rPr lang="es-ES" dirty="0"/>
              <a:t>Estrategia Ciudad </a:t>
            </a:r>
            <a:r>
              <a:rPr lang="es-ES" dirty="0" smtClean="0"/>
              <a:t>Digita.</a:t>
            </a:r>
          </a:p>
          <a:p>
            <a:pPr lvl="0" algn="just"/>
            <a:endParaRPr lang="es-ES" dirty="0"/>
          </a:p>
          <a:p>
            <a:pPr lvl="0" algn="just"/>
            <a:r>
              <a:rPr lang="es-ES" dirty="0" smtClean="0"/>
              <a:t>➡ </a:t>
            </a:r>
            <a:r>
              <a:rPr lang="es-ES" dirty="0"/>
              <a:t>Línea subvenciones y formación digitalización comercio, autónomos y pymes desde </a:t>
            </a:r>
            <a:r>
              <a:rPr lang="es-ES" dirty="0" smtClean="0"/>
              <a:t>IMDEEC.</a:t>
            </a:r>
          </a:p>
          <a:p>
            <a:pPr lvl="0" algn="just"/>
            <a:endParaRPr lang="es-ES" dirty="0"/>
          </a:p>
          <a:p>
            <a:pPr lvl="0" algn="just"/>
            <a:r>
              <a:rPr lang="es-ES" dirty="0" smtClean="0"/>
              <a:t>➡ </a:t>
            </a:r>
            <a:r>
              <a:rPr lang="es-ES" dirty="0"/>
              <a:t>Fomento de la administración electrónica y el teletrabajo en la administración local. </a:t>
            </a:r>
            <a:endParaRPr lang="es-ES" dirty="0" smtClean="0"/>
          </a:p>
          <a:p>
            <a:pPr lvl="0" algn="just"/>
            <a:endParaRPr lang="es-ES" dirty="0"/>
          </a:p>
          <a:p>
            <a:pPr lvl="0" algn="just"/>
            <a:r>
              <a:rPr lang="es-ES" dirty="0" smtClean="0"/>
              <a:t>➡ </a:t>
            </a:r>
            <a:r>
              <a:rPr lang="es-ES" dirty="0"/>
              <a:t>Fomento de la industria digital como sector en crecimiento exponencial y creador de empleo de calidad. </a:t>
            </a:r>
            <a:endParaRPr lang="es-ES" dirty="0" smtClean="0"/>
          </a:p>
          <a:p>
            <a:pPr lvl="0" algn="just"/>
            <a:endParaRPr lang="es-ES" dirty="0"/>
          </a:p>
          <a:p>
            <a:pPr lvl="0" algn="just"/>
            <a:r>
              <a:rPr lang="es-ES" dirty="0" smtClean="0"/>
              <a:t>➡ </a:t>
            </a:r>
            <a:r>
              <a:rPr lang="es-ES" dirty="0"/>
              <a:t>Plan choque cultura. Puesta en marcha proyectos ambiciosos culturales 2021-2023. Proyectos expositivos, atracción centros culturales…. Red cultura online. </a:t>
            </a:r>
            <a:endParaRPr lang="es-ES" dirty="0" smtClean="0"/>
          </a:p>
        </p:txBody>
      </p:sp>
    </p:spTree>
    <p:extLst>
      <p:ext uri="{BB962C8B-B14F-4D97-AF65-F5344CB8AC3E}">
        <p14:creationId xmlns:p14="http://schemas.microsoft.com/office/powerpoint/2010/main" val="2595915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145011"/>
            <a:ext cx="10873208" cy="4431983"/>
          </a:xfrm>
          <a:prstGeom prst="rect">
            <a:avLst/>
          </a:prstGeom>
        </p:spPr>
        <p:txBody>
          <a:bodyPr wrap="square">
            <a:spAutoFit/>
          </a:bodyPr>
          <a:lstStyle/>
          <a:p>
            <a:pPr algn="just"/>
            <a:r>
              <a:rPr lang="es-ES" sz="2400" b="1" dirty="0">
                <a:solidFill>
                  <a:srgbClr val="000000"/>
                </a:solidFill>
              </a:rPr>
              <a:t>EJE 4: PLAN DE CHOQUE SOCIAL </a:t>
            </a:r>
            <a:endParaRPr lang="es-ES" sz="2400" b="1" dirty="0" smtClean="0">
              <a:solidFill>
                <a:srgbClr val="000000"/>
              </a:solidFill>
            </a:endParaRPr>
          </a:p>
          <a:p>
            <a:pPr algn="just"/>
            <a:endParaRPr lang="es-ES" sz="2400" b="1" dirty="0">
              <a:solidFill>
                <a:srgbClr val="000000"/>
              </a:solidFill>
              <a:latin typeface="ECAPA S+ Nexa"/>
            </a:endParaRPr>
          </a:p>
          <a:p>
            <a:pPr algn="just"/>
            <a:r>
              <a:rPr lang="es-ES" dirty="0" smtClean="0">
                <a:solidFill>
                  <a:srgbClr val="000000"/>
                </a:solidFill>
              </a:rPr>
              <a:t>➡ </a:t>
            </a:r>
            <a:r>
              <a:rPr lang="es-ES" dirty="0">
                <a:solidFill>
                  <a:srgbClr val="000000"/>
                </a:solidFill>
              </a:rPr>
              <a:t>Presupuesto extraordinario Ayudas emergencia, aumentando el presupuesto a 1.700.000 euros. Aumentar el presupuesto de las ayudas económico-familiares hasta 700.000 euros. Con un incremento total de más de 700.000 euros. Presupuesto inicial 3.000.000 euros. </a:t>
            </a:r>
            <a:endParaRPr lang="es-ES" dirty="0" smtClean="0">
              <a:solidFill>
                <a:srgbClr val="000000"/>
              </a:solidFill>
            </a:endParaRPr>
          </a:p>
          <a:p>
            <a:pPr algn="just"/>
            <a:endParaRPr lang="es-ES" dirty="0">
              <a:solidFill>
                <a:srgbClr val="000000"/>
              </a:solidFill>
            </a:endParaRPr>
          </a:p>
          <a:p>
            <a:pPr algn="just"/>
            <a:r>
              <a:rPr lang="es-ES" dirty="0" smtClean="0">
                <a:solidFill>
                  <a:srgbClr val="000000"/>
                </a:solidFill>
              </a:rPr>
              <a:t>➡ </a:t>
            </a:r>
            <a:r>
              <a:rPr lang="es-ES" dirty="0">
                <a:solidFill>
                  <a:srgbClr val="000000"/>
                </a:solidFill>
              </a:rPr>
              <a:t>Ampliación del bono social de </a:t>
            </a:r>
            <a:r>
              <a:rPr lang="es-ES" dirty="0" smtClean="0">
                <a:solidFill>
                  <a:srgbClr val="000000"/>
                </a:solidFill>
              </a:rPr>
              <a:t>EMACSA.</a:t>
            </a:r>
          </a:p>
          <a:p>
            <a:pPr algn="just"/>
            <a:endParaRPr lang="es-ES" dirty="0">
              <a:solidFill>
                <a:srgbClr val="000000"/>
              </a:solidFill>
            </a:endParaRPr>
          </a:p>
          <a:p>
            <a:pPr algn="just"/>
            <a:r>
              <a:rPr lang="es-ES" dirty="0" smtClean="0">
                <a:solidFill>
                  <a:srgbClr val="000000"/>
                </a:solidFill>
              </a:rPr>
              <a:t>➡ </a:t>
            </a:r>
            <a:r>
              <a:rPr lang="es-ES" dirty="0">
                <a:solidFill>
                  <a:srgbClr val="000000"/>
                </a:solidFill>
              </a:rPr>
              <a:t>Ampliar el personal de servicios sociales, además de las 38 personas ya incorporadas o en trámite, en la medida que sea necesario con nuevas contrataciones ante la situación de aumento de la demanda o la implementación de medidas promovidas por otras administraciones, en su caso. Creación de una oficina especial COVID con 6 </a:t>
            </a:r>
            <a:r>
              <a:rPr lang="es-ES" dirty="0" smtClean="0">
                <a:solidFill>
                  <a:srgbClr val="000000"/>
                </a:solidFill>
              </a:rPr>
              <a:t>auxiliares.</a:t>
            </a:r>
          </a:p>
          <a:p>
            <a:pPr algn="just"/>
            <a:endParaRPr lang="es-ES" dirty="0">
              <a:solidFill>
                <a:srgbClr val="000000"/>
              </a:solidFill>
            </a:endParaRPr>
          </a:p>
          <a:p>
            <a:pPr algn="just"/>
            <a:r>
              <a:rPr lang="es-ES" dirty="0" smtClean="0">
                <a:solidFill>
                  <a:srgbClr val="000000"/>
                </a:solidFill>
              </a:rPr>
              <a:t>➡ </a:t>
            </a:r>
            <a:r>
              <a:rPr lang="es-ES" dirty="0">
                <a:solidFill>
                  <a:srgbClr val="000000"/>
                </a:solidFill>
              </a:rPr>
              <a:t>Ampliación ayudas alquiler hasta 1.200.000 </a:t>
            </a:r>
            <a:r>
              <a:rPr lang="es-ES" dirty="0" smtClean="0">
                <a:solidFill>
                  <a:srgbClr val="000000"/>
                </a:solidFill>
              </a:rPr>
              <a:t>euros.</a:t>
            </a:r>
          </a:p>
          <a:p>
            <a:pPr algn="just"/>
            <a:endParaRPr lang="es-ES" dirty="0">
              <a:solidFill>
                <a:srgbClr val="000000"/>
              </a:solidFill>
              <a:latin typeface="KRXFCD+HelveticaNeue"/>
            </a:endParaRPr>
          </a:p>
        </p:txBody>
      </p:sp>
    </p:spTree>
    <p:extLst>
      <p:ext uri="{BB962C8B-B14F-4D97-AF65-F5344CB8AC3E}">
        <p14:creationId xmlns:p14="http://schemas.microsoft.com/office/powerpoint/2010/main" val="3981367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145011"/>
            <a:ext cx="10873208" cy="4708981"/>
          </a:xfrm>
          <a:prstGeom prst="rect">
            <a:avLst/>
          </a:prstGeom>
        </p:spPr>
        <p:txBody>
          <a:bodyPr wrap="square">
            <a:spAutoFit/>
          </a:bodyPr>
          <a:lstStyle/>
          <a:p>
            <a:pPr algn="just"/>
            <a:r>
              <a:rPr lang="es-ES" sz="2400" b="1" dirty="0">
                <a:solidFill>
                  <a:srgbClr val="000000"/>
                </a:solidFill>
              </a:rPr>
              <a:t>EJE 4: PLAN DE CHOQUE SOCIAL </a:t>
            </a:r>
            <a:endParaRPr lang="es-ES" sz="2400" b="1" dirty="0" smtClean="0">
              <a:solidFill>
                <a:srgbClr val="000000"/>
              </a:solidFill>
            </a:endParaRPr>
          </a:p>
          <a:p>
            <a:pPr algn="just"/>
            <a:endParaRPr lang="es-ES" sz="2400" b="1" dirty="0">
              <a:solidFill>
                <a:srgbClr val="000000"/>
              </a:solidFill>
              <a:latin typeface="ECAPA S+ Nexa"/>
            </a:endParaRPr>
          </a:p>
          <a:p>
            <a:pPr algn="just"/>
            <a:r>
              <a:rPr lang="es-ES" dirty="0">
                <a:solidFill>
                  <a:srgbClr val="000000"/>
                </a:solidFill>
              </a:rPr>
              <a:t>➡ Reforzar el papel de los </a:t>
            </a:r>
            <a:r>
              <a:rPr lang="es-ES" dirty="0" err="1">
                <a:solidFill>
                  <a:srgbClr val="000000"/>
                </a:solidFill>
              </a:rPr>
              <a:t>ONGs</a:t>
            </a:r>
            <a:r>
              <a:rPr lang="es-ES" dirty="0">
                <a:solidFill>
                  <a:srgbClr val="000000"/>
                </a:solidFill>
              </a:rPr>
              <a:t> y el Tercer Sector como colaboradores de la Red de las administraciones públicas para ayudar a superar esta crisis social. </a:t>
            </a:r>
            <a:endParaRPr lang="es-ES" dirty="0" smtClean="0">
              <a:solidFill>
                <a:srgbClr val="000000"/>
              </a:solidFill>
            </a:endParaRPr>
          </a:p>
          <a:p>
            <a:pPr algn="just"/>
            <a:endParaRPr lang="es-ES" dirty="0">
              <a:solidFill>
                <a:srgbClr val="000000"/>
              </a:solidFill>
            </a:endParaRPr>
          </a:p>
          <a:p>
            <a:pPr algn="just"/>
            <a:r>
              <a:rPr lang="es-ES" dirty="0" smtClean="0">
                <a:solidFill>
                  <a:srgbClr val="000000"/>
                </a:solidFill>
              </a:rPr>
              <a:t>➡ </a:t>
            </a:r>
            <a:r>
              <a:rPr lang="es-ES" dirty="0">
                <a:solidFill>
                  <a:srgbClr val="000000"/>
                </a:solidFill>
              </a:rPr>
              <a:t>Puesta en marcha del Plan Específico de Actuación para Barrios Vulnerables de Córdoba. </a:t>
            </a:r>
            <a:endParaRPr lang="es-ES" dirty="0" smtClean="0">
              <a:solidFill>
                <a:srgbClr val="000000"/>
              </a:solidFill>
            </a:endParaRPr>
          </a:p>
          <a:p>
            <a:pPr algn="just"/>
            <a:endParaRPr lang="es-ES" dirty="0">
              <a:solidFill>
                <a:srgbClr val="000000"/>
              </a:solidFill>
            </a:endParaRPr>
          </a:p>
          <a:p>
            <a:pPr algn="just"/>
            <a:r>
              <a:rPr lang="es-ES" dirty="0" smtClean="0">
                <a:solidFill>
                  <a:srgbClr val="000000"/>
                </a:solidFill>
              </a:rPr>
              <a:t>➡ </a:t>
            </a:r>
            <a:r>
              <a:rPr lang="es-ES" dirty="0">
                <a:solidFill>
                  <a:srgbClr val="000000"/>
                </a:solidFill>
              </a:rPr>
              <a:t>Desarrollar, junto con Delegación de Vivienda y AVRA, actuaciones en materia de vivienda en los barrios de Palmeras, Guadalquivir y Moreras. </a:t>
            </a:r>
            <a:endParaRPr lang="es-ES" dirty="0" smtClean="0">
              <a:solidFill>
                <a:srgbClr val="000000"/>
              </a:solidFill>
            </a:endParaRPr>
          </a:p>
          <a:p>
            <a:pPr algn="just"/>
            <a:endParaRPr lang="es-ES" dirty="0">
              <a:solidFill>
                <a:srgbClr val="000000"/>
              </a:solidFill>
            </a:endParaRPr>
          </a:p>
          <a:p>
            <a:pPr algn="just"/>
            <a:r>
              <a:rPr lang="es-ES" dirty="0" smtClean="0">
                <a:solidFill>
                  <a:srgbClr val="000000"/>
                </a:solidFill>
              </a:rPr>
              <a:t>➡ </a:t>
            </a:r>
            <a:r>
              <a:rPr lang="es-ES" dirty="0">
                <a:solidFill>
                  <a:srgbClr val="000000"/>
                </a:solidFill>
              </a:rPr>
              <a:t>Se iniciarán a la mayor brevedad posible las actuaciones de recuperación del Distrito Sur, (La Normal, San Eulogio, “Poli” del Sector Sur) que sirvan como motores de recuperación social y económica del Distrito. </a:t>
            </a:r>
            <a:endParaRPr lang="es-ES" dirty="0" smtClean="0">
              <a:solidFill>
                <a:srgbClr val="000000"/>
              </a:solidFill>
            </a:endParaRPr>
          </a:p>
          <a:p>
            <a:pPr algn="just"/>
            <a:endParaRPr lang="es-ES" dirty="0">
              <a:solidFill>
                <a:srgbClr val="000000"/>
              </a:solidFill>
            </a:endParaRPr>
          </a:p>
          <a:p>
            <a:pPr algn="just"/>
            <a:r>
              <a:rPr lang="es-ES" dirty="0" smtClean="0">
                <a:solidFill>
                  <a:srgbClr val="000000"/>
                </a:solidFill>
              </a:rPr>
              <a:t>➡ </a:t>
            </a:r>
            <a:r>
              <a:rPr lang="es-ES" dirty="0">
                <a:solidFill>
                  <a:srgbClr val="000000"/>
                </a:solidFill>
              </a:rPr>
              <a:t>Ejecutar el programa integra con SADECO dotado con 1,3 millones de euros para dar empleo a alrededor de 130 personas, con su ampliación en 2021. </a:t>
            </a:r>
            <a:endParaRPr lang="es-ES" dirty="0"/>
          </a:p>
          <a:p>
            <a:pPr algn="just"/>
            <a:endParaRPr lang="es-ES" dirty="0">
              <a:solidFill>
                <a:srgbClr val="000000"/>
              </a:solidFill>
              <a:latin typeface="KRXFCD+HelveticaNeue"/>
            </a:endParaRPr>
          </a:p>
        </p:txBody>
      </p:sp>
    </p:spTree>
    <p:extLst>
      <p:ext uri="{BB962C8B-B14F-4D97-AF65-F5344CB8AC3E}">
        <p14:creationId xmlns:p14="http://schemas.microsoft.com/office/powerpoint/2010/main" val="3302956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78" t="24155" r="17064" b="18074"/>
          <a:stretch/>
        </p:blipFill>
        <p:spPr bwMode="auto">
          <a:xfrm>
            <a:off x="1271464" y="1288611"/>
            <a:ext cx="8739664" cy="450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65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3">
            <a:extLst>
              <a:ext uri="{FF2B5EF4-FFF2-40B4-BE49-F238E27FC236}">
                <a16:creationId xmlns="" xmlns:a16="http://schemas.microsoft.com/office/drawing/2014/main" id="{06F4A00E-0305-43F3-BBC5-C15275CAF4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3839" y="1772816"/>
            <a:ext cx="38306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agen 14">
            <a:extLst>
              <a:ext uri="{FF2B5EF4-FFF2-40B4-BE49-F238E27FC236}">
                <a16:creationId xmlns="" xmlns:a16="http://schemas.microsoft.com/office/drawing/2014/main" id="{094F9DDC-FAE8-44FC-AA36-1DD0C31FB4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2344" y="799852"/>
            <a:ext cx="29146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uadroTexto 12">
            <a:extLst>
              <a:ext uri="{FF2B5EF4-FFF2-40B4-BE49-F238E27FC236}">
                <a16:creationId xmlns="" xmlns:a16="http://schemas.microsoft.com/office/drawing/2014/main" id="{650FD371-AB1D-4344-9BBD-4806B97446DE}"/>
              </a:ext>
            </a:extLst>
          </p:cNvPr>
          <p:cNvSpPr txBox="1">
            <a:spLocks noChangeArrowheads="1"/>
          </p:cNvSpPr>
          <p:nvPr/>
        </p:nvSpPr>
        <p:spPr bwMode="auto">
          <a:xfrm>
            <a:off x="3813269" y="96190"/>
            <a:ext cx="2457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_tradnl" altLang="es-ES" sz="1400" dirty="0">
                <a:solidFill>
                  <a:srgbClr val="595959"/>
                </a:solidFill>
                <a:ea typeface="Baghdad"/>
                <a:cs typeface="Baghdad"/>
              </a:rPr>
              <a:t>Información y Consultas en</a:t>
            </a:r>
          </a:p>
          <a:p>
            <a:pPr algn="ctr">
              <a:spcBef>
                <a:spcPct val="0"/>
              </a:spcBef>
              <a:buFontTx/>
              <a:buNone/>
            </a:pPr>
            <a:r>
              <a:rPr lang="es-ES_tradnl" altLang="es-ES" sz="1400" b="1" dirty="0">
                <a:solidFill>
                  <a:srgbClr val="595959"/>
                </a:solidFill>
                <a:ea typeface="Baghdad"/>
                <a:cs typeface="Baghdad"/>
              </a:rPr>
              <a:t>masempresas.cea.es</a:t>
            </a:r>
            <a:endParaRPr lang="es-ES" altLang="es-ES" sz="1400" b="1" dirty="0">
              <a:solidFill>
                <a:srgbClr val="595959"/>
              </a:solidFill>
              <a:ea typeface="Baghdad"/>
              <a:cs typeface="Baghdad"/>
            </a:endParaRPr>
          </a:p>
        </p:txBody>
      </p:sp>
      <p:sp>
        <p:nvSpPr>
          <p:cNvPr id="15366" name="Rectángulo 10">
            <a:extLst>
              <a:ext uri="{FF2B5EF4-FFF2-40B4-BE49-F238E27FC236}">
                <a16:creationId xmlns="" xmlns:a16="http://schemas.microsoft.com/office/drawing/2014/main" id="{1E8068C9-2591-48F4-A3E0-133ADD0B65E0}"/>
              </a:ext>
            </a:extLst>
          </p:cNvPr>
          <p:cNvSpPr>
            <a:spLocks noChangeArrowheads="1"/>
          </p:cNvSpPr>
          <p:nvPr/>
        </p:nvSpPr>
        <p:spPr bwMode="auto">
          <a:xfrm>
            <a:off x="4367214" y="6308725"/>
            <a:ext cx="2987675" cy="476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ES" altLang="es-ES" sz="2400"/>
          </a:p>
        </p:txBody>
      </p:sp>
      <p:sp>
        <p:nvSpPr>
          <p:cNvPr id="13" name="CuadroTexto 12">
            <a:extLst>
              <a:ext uri="{FF2B5EF4-FFF2-40B4-BE49-F238E27FC236}">
                <a16:creationId xmlns="" xmlns:a16="http://schemas.microsoft.com/office/drawing/2014/main" id="{B6BED411-B8DA-4187-BBBC-130F597AD88F}"/>
              </a:ext>
            </a:extLst>
          </p:cNvPr>
          <p:cNvSpPr txBox="1"/>
          <p:nvPr/>
        </p:nvSpPr>
        <p:spPr bwMode="auto">
          <a:xfrm>
            <a:off x="4871864" y="4278288"/>
            <a:ext cx="1177925" cy="230832"/>
          </a:xfrm>
          <a:prstGeom prst="rect">
            <a:avLst/>
          </a:prstGeom>
          <a:noFill/>
        </p:spPr>
        <p:txBody>
          <a:bodyPr>
            <a:spAutoFit/>
          </a:bodyPr>
          <a:lstStyle/>
          <a:p>
            <a:pPr algn="ctr">
              <a:defRPr/>
            </a:pPr>
            <a:r>
              <a:rPr lang="es-ES" sz="900" dirty="0">
                <a:solidFill>
                  <a:schemeClr val="tx1">
                    <a:lumMod val="65000"/>
                    <a:lumOff val="35000"/>
                  </a:schemeClr>
                </a:solidFill>
                <a:latin typeface="Arial" charset="0"/>
                <a:ea typeface="ＭＳ Ｐゴシック" charset="-128"/>
              </a:rPr>
              <a:t>Financiado por:</a:t>
            </a:r>
          </a:p>
        </p:txBody>
      </p:sp>
      <p:sp>
        <p:nvSpPr>
          <p:cNvPr id="15368" name="Marcador de contenido 2">
            <a:extLst>
              <a:ext uri="{FF2B5EF4-FFF2-40B4-BE49-F238E27FC236}">
                <a16:creationId xmlns="" xmlns:a16="http://schemas.microsoft.com/office/drawing/2014/main" id="{74C55A16-E58C-488B-9B27-CB6FCA304BBE}"/>
              </a:ext>
            </a:extLst>
          </p:cNvPr>
          <p:cNvSpPr>
            <a:spLocks noGrp="1"/>
          </p:cNvSpPr>
          <p:nvPr>
            <p:ph idx="4294967295"/>
          </p:nvPr>
        </p:nvSpPr>
        <p:spPr>
          <a:xfrm>
            <a:off x="2063750" y="3212976"/>
            <a:ext cx="7772400" cy="682625"/>
          </a:xfrm>
          <a:prstGeom prst="rect">
            <a:avLst/>
          </a:prstGeom>
        </p:spPr>
        <p:txBody>
          <a:bodyPr/>
          <a:lstStyle/>
          <a:p>
            <a:pPr marL="0" indent="0" algn="ctr" eaLnBrk="1" hangingPunct="1">
              <a:buNone/>
            </a:pPr>
            <a:r>
              <a:rPr lang="es-ES" altLang="es-ES_tradnl" sz="5000" dirty="0">
                <a:solidFill>
                  <a:srgbClr val="3AAB35"/>
                </a:solidFill>
              </a:rPr>
              <a:t>Gracias</a:t>
            </a:r>
          </a:p>
        </p:txBody>
      </p:sp>
      <p:pic>
        <p:nvPicPr>
          <p:cNvPr id="15369" name="Picture 9" descr="https://www.cea.es/logotipos/gif/color/ceavertical.gif">
            <a:extLst>
              <a:ext uri="{FF2B5EF4-FFF2-40B4-BE49-F238E27FC236}">
                <a16:creationId xmlns="" xmlns:a16="http://schemas.microsoft.com/office/drawing/2014/main" id="{70C47BB3-B028-4FFE-8B6C-4677EDB35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4581128"/>
            <a:ext cx="14763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descr="\\SERVIDOR_CEA\Proyectos\Autonómicos\CEA+Empresas\Recursos Gráficos\logos\Logo Consejería\Logo Junta Andalucía nuevo\07 Economia, Conocimiento, Empresas y Universidad\MG_Economia_positivo.png">
            <a:extLst>
              <a:ext uri="{FF2B5EF4-FFF2-40B4-BE49-F238E27FC236}">
                <a16:creationId xmlns="" xmlns:a16="http://schemas.microsoft.com/office/drawing/2014/main" id="{49A1D791-8B42-4584-9EB7-D05C0E26C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872" y="4472781"/>
            <a:ext cx="13557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 xmlns:a16="http://schemas.microsoft.com/office/drawing/2014/main" id="{11DB17B7-0F64-41F2-934C-72D95BE10C83}"/>
              </a:ext>
            </a:extLst>
          </p:cNvPr>
          <p:cNvSpPr txBox="1"/>
          <p:nvPr/>
        </p:nvSpPr>
        <p:spPr bwMode="auto">
          <a:xfrm>
            <a:off x="7032104" y="4278288"/>
            <a:ext cx="1177925" cy="230832"/>
          </a:xfrm>
          <a:prstGeom prst="rect">
            <a:avLst/>
          </a:prstGeom>
          <a:noFill/>
        </p:spPr>
        <p:txBody>
          <a:bodyPr>
            <a:spAutoFit/>
          </a:bodyPr>
          <a:lstStyle/>
          <a:p>
            <a:pPr algn="ctr">
              <a:defRPr/>
            </a:pPr>
            <a:r>
              <a:rPr lang="es-ES" sz="900" dirty="0" smtClean="0">
                <a:solidFill>
                  <a:schemeClr val="tx1">
                    <a:lumMod val="65000"/>
                    <a:lumOff val="35000"/>
                  </a:schemeClr>
                </a:solidFill>
                <a:latin typeface="Arial" charset="0"/>
                <a:ea typeface="ＭＳ Ｐゴシック" charset="-128"/>
              </a:rPr>
              <a:t>Colabora:</a:t>
            </a:r>
            <a:endParaRPr lang="es-ES" sz="900" dirty="0">
              <a:solidFill>
                <a:schemeClr val="tx1">
                  <a:lumMod val="65000"/>
                  <a:lumOff val="35000"/>
                </a:schemeClr>
              </a:solidFill>
              <a:latin typeface="Arial" charset="0"/>
              <a:ea typeface="ＭＳ Ｐゴシック" charset="-128"/>
            </a:endParaRP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080" y="4776786"/>
            <a:ext cx="1798638"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412776"/>
            <a:ext cx="10873208" cy="4154984"/>
          </a:xfrm>
          <a:prstGeom prst="rect">
            <a:avLst/>
          </a:prstGeom>
        </p:spPr>
        <p:txBody>
          <a:bodyPr wrap="square">
            <a:spAutoFit/>
          </a:bodyPr>
          <a:lstStyle/>
          <a:p>
            <a:pPr algn="just"/>
            <a:r>
              <a:rPr lang="es-ES" sz="2400" b="1" dirty="0"/>
              <a:t>El acuerdo, punto de partida </a:t>
            </a:r>
            <a:endParaRPr lang="es-ES" sz="2400" b="1" dirty="0" smtClean="0"/>
          </a:p>
          <a:p>
            <a:pPr algn="just"/>
            <a:r>
              <a:rPr lang="es-ES" sz="2400" b="1" dirty="0" smtClean="0"/>
              <a:t>Un </a:t>
            </a:r>
            <a:r>
              <a:rPr lang="es-ES" sz="2400" b="1" dirty="0"/>
              <a:t>plan consensuado con agentes económicos y sociales </a:t>
            </a:r>
            <a:endParaRPr lang="es-ES" sz="2400" b="1" dirty="0" smtClean="0"/>
          </a:p>
          <a:p>
            <a:pPr algn="just"/>
            <a:endParaRPr lang="es-ES" b="1" dirty="0"/>
          </a:p>
          <a:p>
            <a:pPr algn="just"/>
            <a:r>
              <a:rPr lang="es-ES" dirty="0" smtClean="0"/>
              <a:t>➡</a:t>
            </a:r>
            <a:r>
              <a:rPr lang="es-ES" dirty="0"/>
              <a:t>Estamos viviendo una situación excepcional. Cada día comprobamos las consecuencias en nuestras vidas de la pandemia del </a:t>
            </a:r>
            <a:r>
              <a:rPr lang="es-ES" dirty="0" err="1"/>
              <a:t>covid</a:t>
            </a:r>
            <a:r>
              <a:rPr lang="es-ES" dirty="0"/>
              <a:t> 19, y el alcance que éstas tienen y tendrán en el presente y en el futuro de nuestra sociedad. </a:t>
            </a:r>
            <a:endParaRPr lang="es-ES" dirty="0" smtClean="0"/>
          </a:p>
          <a:p>
            <a:pPr algn="just"/>
            <a:endParaRPr lang="es-ES" dirty="0"/>
          </a:p>
          <a:p>
            <a:pPr algn="just"/>
            <a:r>
              <a:rPr lang="es-ES" dirty="0" smtClean="0"/>
              <a:t>➡</a:t>
            </a:r>
            <a:r>
              <a:rPr lang="es-ES" dirty="0"/>
              <a:t>Es necesario fijar una hoja de ruta que dé certidumbre a nuestra ciudad fijando unos claros objetivos a corto plazo, pero poniendo la vista también en el medio y en el largo plazo que asegure un apoyo a la ciudadanía y dentro de ella, al sector más vulnerable, junto a las empresas y autónomos y autónomas como vector de creación de empleo. </a:t>
            </a:r>
            <a:endParaRPr lang="es-ES" dirty="0" smtClean="0"/>
          </a:p>
          <a:p>
            <a:pPr algn="just"/>
            <a:endParaRPr lang="es-ES" dirty="0"/>
          </a:p>
          <a:p>
            <a:pPr algn="just"/>
            <a:r>
              <a:rPr lang="es-ES" dirty="0" smtClean="0"/>
              <a:t>➡</a:t>
            </a:r>
            <a:r>
              <a:rPr lang="es-ES" dirty="0"/>
              <a:t>Trabajando </a:t>
            </a:r>
            <a:r>
              <a:rPr lang="es-ES" dirty="0" smtClean="0"/>
              <a:t>todos </a:t>
            </a:r>
            <a:r>
              <a:rPr lang="es-ES" dirty="0"/>
              <a:t>juntos y con unidad saldremos de esta situación. Ese es el espíritu y el objetivo final que inspira el desarrollo del Plan de Choque que cuenta con el apoyo de agentes sociales y económicos. CECO, CCOO y </a:t>
            </a:r>
            <a:r>
              <a:rPr lang="es-ES" dirty="0" smtClean="0"/>
              <a:t>UGT.</a:t>
            </a:r>
            <a:endParaRPr lang="es-ES" dirty="0"/>
          </a:p>
        </p:txBody>
      </p:sp>
    </p:spTree>
    <p:extLst>
      <p:ext uri="{BB962C8B-B14F-4D97-AF65-F5344CB8AC3E}">
        <p14:creationId xmlns:p14="http://schemas.microsoft.com/office/powerpoint/2010/main" val="3376328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412776"/>
            <a:ext cx="10873208" cy="3631763"/>
          </a:xfrm>
          <a:prstGeom prst="rect">
            <a:avLst/>
          </a:prstGeom>
        </p:spPr>
        <p:txBody>
          <a:bodyPr wrap="square">
            <a:spAutoFit/>
          </a:bodyPr>
          <a:lstStyle/>
          <a:p>
            <a:pPr algn="just"/>
            <a:r>
              <a:rPr lang="es-ES" sz="2400" b="1" dirty="0"/>
              <a:t>EJE 1. PREVENCIÓN. ADAPTACIÓN A LOS NUEVOS ESTÁNDARES </a:t>
            </a:r>
            <a:r>
              <a:rPr lang="es-ES" sz="2400" b="1" dirty="0" smtClean="0"/>
              <a:t>SANITARIOS</a:t>
            </a:r>
          </a:p>
          <a:p>
            <a:pPr algn="just"/>
            <a:endParaRPr lang="es-ES" sz="2400" b="1" dirty="0"/>
          </a:p>
          <a:p>
            <a:pPr algn="just"/>
            <a:r>
              <a:rPr lang="es-ES" dirty="0" smtClean="0"/>
              <a:t>➡</a:t>
            </a:r>
            <a:r>
              <a:rPr lang="es-ES" dirty="0"/>
              <a:t>Asegurar el abastecimiento de equipos de protección al personal municipal. Adaptar los espacios de trabajo municipal a las nuevas medidas y recomendaciones de las autoridades sanitarias y gubernamentales</a:t>
            </a:r>
            <a:r>
              <a:rPr lang="es-ES" dirty="0" smtClean="0"/>
              <a:t>.</a:t>
            </a:r>
          </a:p>
          <a:p>
            <a:pPr algn="just"/>
            <a:endParaRPr lang="es-ES" dirty="0"/>
          </a:p>
          <a:p>
            <a:pPr algn="just"/>
            <a:r>
              <a:rPr lang="es-ES" dirty="0" smtClean="0"/>
              <a:t>➡</a:t>
            </a:r>
            <a:r>
              <a:rPr lang="es-ES" dirty="0"/>
              <a:t>Adaptar los espacios municipales turísticos, culturales y museísticos, deportivos,… a las nuevas medidas </a:t>
            </a:r>
            <a:r>
              <a:rPr lang="es-ES" dirty="0" smtClean="0"/>
              <a:t>.</a:t>
            </a:r>
          </a:p>
          <a:p>
            <a:pPr algn="just"/>
            <a:endParaRPr lang="es-ES" dirty="0" smtClean="0"/>
          </a:p>
          <a:p>
            <a:pPr algn="just"/>
            <a:r>
              <a:rPr lang="es-ES" dirty="0" smtClean="0"/>
              <a:t>➡</a:t>
            </a:r>
            <a:r>
              <a:rPr lang="es-ES" dirty="0"/>
              <a:t>Igualmente fomentaremos el abastecimiento de productos alimentarios en nuestros mercados municipales, así como en el comercio de barrio, para remontar nuestra economía, facilitando en los mismos medidas de prevención tales como guantes y geles. </a:t>
            </a:r>
            <a:endParaRPr lang="es-ES" dirty="0" smtClean="0"/>
          </a:p>
          <a:p>
            <a:pPr algn="just"/>
            <a:endParaRPr lang="es-ES" dirty="0" smtClean="0"/>
          </a:p>
          <a:p>
            <a:pPr algn="just"/>
            <a:r>
              <a:rPr lang="es-ES" dirty="0" smtClean="0"/>
              <a:t>➡</a:t>
            </a:r>
            <a:r>
              <a:rPr lang="es-ES" dirty="0"/>
              <a:t>Compra de 330.000 mascarillas KN95 para toda la </a:t>
            </a:r>
            <a:r>
              <a:rPr lang="es-ES" dirty="0" smtClean="0"/>
              <a:t>población. </a:t>
            </a:r>
            <a:endParaRPr lang="es-ES" sz="1400" dirty="0"/>
          </a:p>
        </p:txBody>
      </p:sp>
    </p:spTree>
    <p:extLst>
      <p:ext uri="{BB962C8B-B14F-4D97-AF65-F5344CB8AC3E}">
        <p14:creationId xmlns:p14="http://schemas.microsoft.com/office/powerpoint/2010/main" val="2509114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412776"/>
            <a:ext cx="10873208" cy="3600986"/>
          </a:xfrm>
          <a:prstGeom prst="rect">
            <a:avLst/>
          </a:prstGeom>
        </p:spPr>
        <p:txBody>
          <a:bodyPr wrap="square">
            <a:spAutoFit/>
          </a:bodyPr>
          <a:lstStyle/>
          <a:p>
            <a:pPr algn="just"/>
            <a:r>
              <a:rPr lang="es-ES" sz="2400" b="1" dirty="0"/>
              <a:t>EJE 1. PREVENCIÓN. ADAPTACIÓN A LOS NUEVOS ESTÁNDARES </a:t>
            </a:r>
            <a:r>
              <a:rPr lang="es-ES" sz="2400" b="1" dirty="0" smtClean="0"/>
              <a:t>SANITARIOS</a:t>
            </a:r>
          </a:p>
          <a:p>
            <a:pPr algn="just"/>
            <a:endParaRPr lang="es-ES" sz="2400" b="1" dirty="0"/>
          </a:p>
          <a:p>
            <a:pPr algn="just"/>
            <a:r>
              <a:rPr lang="es-ES" dirty="0">
                <a:solidFill>
                  <a:srgbClr val="000000"/>
                </a:solidFill>
              </a:rPr>
              <a:t>➡Línea de ayuda para empresas privadas para la compra y colocación de los dispositivos protección para los establecimientos de todo tipo, PYMES, MICROPYMES y autónomos, priorizando aquellos en especial situación de dificultad. Inversión 550.000 euros procedentes </a:t>
            </a:r>
            <a:r>
              <a:rPr lang="es-ES" dirty="0" smtClean="0">
                <a:solidFill>
                  <a:srgbClr val="000000"/>
                </a:solidFill>
              </a:rPr>
              <a:t>del </a:t>
            </a:r>
            <a:r>
              <a:rPr lang="es-ES" dirty="0" err="1">
                <a:solidFill>
                  <a:srgbClr val="000000"/>
                </a:solidFill>
              </a:rPr>
              <a:t>Imdeec</a:t>
            </a:r>
            <a:r>
              <a:rPr lang="es-ES" dirty="0">
                <a:solidFill>
                  <a:srgbClr val="000000"/>
                </a:solidFill>
              </a:rPr>
              <a:t>. </a:t>
            </a:r>
            <a:endParaRPr lang="es-ES" dirty="0" smtClean="0">
              <a:solidFill>
                <a:srgbClr val="000000"/>
              </a:solidFill>
            </a:endParaRPr>
          </a:p>
          <a:p>
            <a:pPr algn="just"/>
            <a:endParaRPr lang="es-ES" dirty="0">
              <a:solidFill>
                <a:srgbClr val="000000"/>
              </a:solidFill>
            </a:endParaRPr>
          </a:p>
          <a:p>
            <a:pPr algn="just"/>
            <a:r>
              <a:rPr lang="es-ES" dirty="0" smtClean="0">
                <a:solidFill>
                  <a:srgbClr val="000000"/>
                </a:solidFill>
              </a:rPr>
              <a:t>➡</a:t>
            </a:r>
            <a:r>
              <a:rPr lang="es-ES" dirty="0">
                <a:solidFill>
                  <a:srgbClr val="000000"/>
                </a:solidFill>
              </a:rPr>
              <a:t>Subvenciones para la instalación de mamparas en el servicio de taxi. Presupuesto inicial: 129.000 euros</a:t>
            </a:r>
            <a:r>
              <a:rPr lang="es-ES" dirty="0" smtClean="0">
                <a:solidFill>
                  <a:srgbClr val="000000"/>
                </a:solidFill>
              </a:rPr>
              <a:t>.</a:t>
            </a:r>
          </a:p>
          <a:p>
            <a:pPr algn="just"/>
            <a:endParaRPr lang="es-ES" dirty="0">
              <a:solidFill>
                <a:srgbClr val="000000"/>
              </a:solidFill>
            </a:endParaRPr>
          </a:p>
          <a:p>
            <a:pPr algn="just"/>
            <a:r>
              <a:rPr lang="es-ES" dirty="0" smtClean="0">
                <a:solidFill>
                  <a:srgbClr val="000000"/>
                </a:solidFill>
              </a:rPr>
              <a:t>➡</a:t>
            </a:r>
            <a:r>
              <a:rPr lang="es-ES" dirty="0">
                <a:solidFill>
                  <a:srgbClr val="000000"/>
                </a:solidFill>
              </a:rPr>
              <a:t>Dotar una vez terminado al Centro de Exposiciones, Ferias y Convenciones de equipamiento completo para la celebración de congresos y jornadas virtuales</a:t>
            </a:r>
            <a:r>
              <a:rPr lang="es-ES" dirty="0" smtClean="0">
                <a:solidFill>
                  <a:srgbClr val="000000"/>
                </a:solidFill>
              </a:rPr>
              <a:t>.</a:t>
            </a:r>
          </a:p>
          <a:p>
            <a:pPr algn="just"/>
            <a:endParaRPr lang="es-ES" dirty="0">
              <a:solidFill>
                <a:srgbClr val="000000"/>
              </a:solidFill>
            </a:endParaRPr>
          </a:p>
          <a:p>
            <a:pPr algn="just"/>
            <a:r>
              <a:rPr lang="es-ES" dirty="0" smtClean="0">
                <a:solidFill>
                  <a:srgbClr val="000000"/>
                </a:solidFill>
              </a:rPr>
              <a:t>➡</a:t>
            </a:r>
            <a:r>
              <a:rPr lang="es-ES" dirty="0">
                <a:solidFill>
                  <a:srgbClr val="000000"/>
                </a:solidFill>
              </a:rPr>
              <a:t>Permitir, de forma excepcional, cierta ampliación de la ocupación de espacio de veladores. </a:t>
            </a:r>
            <a:endParaRPr lang="es-ES" sz="1400" dirty="0"/>
          </a:p>
        </p:txBody>
      </p:sp>
    </p:spTree>
    <p:extLst>
      <p:ext uri="{BB962C8B-B14F-4D97-AF65-F5344CB8AC3E}">
        <p14:creationId xmlns:p14="http://schemas.microsoft.com/office/powerpoint/2010/main" val="259357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412776"/>
            <a:ext cx="10873208" cy="5078313"/>
          </a:xfrm>
          <a:prstGeom prst="rect">
            <a:avLst/>
          </a:prstGeom>
        </p:spPr>
        <p:txBody>
          <a:bodyPr wrap="square">
            <a:spAutoFit/>
          </a:bodyPr>
          <a:lstStyle/>
          <a:p>
            <a:pPr algn="just"/>
            <a:r>
              <a:rPr lang="es-ES" sz="2400" b="1" dirty="0"/>
              <a:t>EJE </a:t>
            </a:r>
            <a:r>
              <a:rPr lang="es-ES" sz="2400" b="1" dirty="0" smtClean="0"/>
              <a:t>2. </a:t>
            </a:r>
            <a:r>
              <a:rPr lang="es-ES" sz="2400" b="1" dirty="0"/>
              <a:t>MANTENIMIENTO Y PROTECCIÓN DE NUESTRO TEJIDO LABORAL Y EMPRESARIAL </a:t>
            </a:r>
            <a:endParaRPr lang="es-ES" sz="2400" b="1" dirty="0" smtClean="0"/>
          </a:p>
          <a:p>
            <a:pPr algn="just"/>
            <a:endParaRPr lang="es-ES" sz="2400" b="1" dirty="0"/>
          </a:p>
          <a:p>
            <a:pPr algn="just"/>
            <a:r>
              <a:rPr lang="es-ES" dirty="0">
                <a:solidFill>
                  <a:srgbClr val="000000"/>
                </a:solidFill>
              </a:rPr>
              <a:t>➡Plan de Empleo Joven con un programa formativo de capacitación </a:t>
            </a:r>
            <a:r>
              <a:rPr lang="es-ES" dirty="0" smtClean="0">
                <a:solidFill>
                  <a:srgbClr val="000000"/>
                </a:solidFill>
              </a:rPr>
              <a:t>profesional.</a:t>
            </a:r>
          </a:p>
          <a:p>
            <a:pPr algn="just"/>
            <a:endParaRPr lang="es-ES" dirty="0">
              <a:solidFill>
                <a:srgbClr val="000000"/>
              </a:solidFill>
            </a:endParaRPr>
          </a:p>
          <a:p>
            <a:pPr algn="just"/>
            <a:r>
              <a:rPr lang="es-ES" dirty="0" smtClean="0">
                <a:solidFill>
                  <a:srgbClr val="000000"/>
                </a:solidFill>
              </a:rPr>
              <a:t>➡</a:t>
            </a:r>
            <a:r>
              <a:rPr lang="es-ES" dirty="0">
                <a:solidFill>
                  <a:srgbClr val="000000"/>
                </a:solidFill>
              </a:rPr>
              <a:t>Incremento y reorientación de las ayudas de las ayudas del IMDEEC al mantenimiento del empleo conforme a los siguientes criterios. </a:t>
            </a:r>
            <a:endParaRPr lang="es-ES" dirty="0" smtClean="0">
              <a:solidFill>
                <a:srgbClr val="000000"/>
              </a:solidFill>
            </a:endParaRPr>
          </a:p>
          <a:p>
            <a:pPr algn="just"/>
            <a:endParaRPr lang="es-ES" dirty="0">
              <a:solidFill>
                <a:srgbClr val="000000"/>
              </a:solidFill>
            </a:endParaRPr>
          </a:p>
          <a:p>
            <a:pPr algn="just"/>
            <a:r>
              <a:rPr lang="es-ES" dirty="0" smtClean="0">
                <a:solidFill>
                  <a:srgbClr val="000000"/>
                </a:solidFill>
              </a:rPr>
              <a:t>➡</a:t>
            </a:r>
            <a:r>
              <a:rPr lang="es-ES" dirty="0">
                <a:solidFill>
                  <a:srgbClr val="000000"/>
                </a:solidFill>
              </a:rPr>
              <a:t>Líneas de ayudas al fomento del mantenimiento del empleo. Se dotará una línea de subvenciones, de forma proporcional al empleo mantenido, dirigidas a aquellas empresas que hubieran realizado un ERTE que no era de fuerza mayor y que se comprometan a mantener el mismo número de empleados y empleadas que tenían en el momento de presentar dicho ERTE, garantizando la reincorporación/contratación de la misma plantilla en los próximos 6 meses</a:t>
            </a:r>
            <a:r>
              <a:rPr lang="es-ES" dirty="0" smtClean="0">
                <a:solidFill>
                  <a:srgbClr val="000000"/>
                </a:solidFill>
              </a:rPr>
              <a:t>.</a:t>
            </a:r>
          </a:p>
          <a:p>
            <a:pPr algn="just"/>
            <a:endParaRPr lang="es-ES" dirty="0">
              <a:solidFill>
                <a:srgbClr val="000000"/>
              </a:solidFill>
            </a:endParaRPr>
          </a:p>
          <a:p>
            <a:pPr algn="just"/>
            <a:r>
              <a:rPr lang="es-ES" dirty="0" smtClean="0">
                <a:solidFill>
                  <a:srgbClr val="000000"/>
                </a:solidFill>
              </a:rPr>
              <a:t>➡</a:t>
            </a:r>
            <a:r>
              <a:rPr lang="es-ES" dirty="0">
                <a:solidFill>
                  <a:srgbClr val="000000"/>
                </a:solidFill>
              </a:rPr>
              <a:t>Se articulará en dos líneas, la primera donde podrán concurrir micro-PYMES y empresas de economía social (con no más de 10 empleos directos, con cifras de negocio no superior a los 2 millones de euros) que se hayan acogidos a ERTES y otra para el resto. </a:t>
            </a:r>
            <a:endParaRPr lang="es-ES" sz="1400" dirty="0"/>
          </a:p>
        </p:txBody>
      </p:sp>
    </p:spTree>
    <p:extLst>
      <p:ext uri="{BB962C8B-B14F-4D97-AF65-F5344CB8AC3E}">
        <p14:creationId xmlns:p14="http://schemas.microsoft.com/office/powerpoint/2010/main" val="109467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412776"/>
            <a:ext cx="10873208" cy="4247317"/>
          </a:xfrm>
          <a:prstGeom prst="rect">
            <a:avLst/>
          </a:prstGeom>
        </p:spPr>
        <p:txBody>
          <a:bodyPr wrap="square">
            <a:spAutoFit/>
          </a:bodyPr>
          <a:lstStyle/>
          <a:p>
            <a:pPr algn="just"/>
            <a:r>
              <a:rPr lang="es-ES" sz="2400" b="1" dirty="0"/>
              <a:t>EJE </a:t>
            </a:r>
            <a:r>
              <a:rPr lang="es-ES" sz="2400" b="1" dirty="0" smtClean="0"/>
              <a:t>2. </a:t>
            </a:r>
            <a:r>
              <a:rPr lang="es-ES" sz="2400" b="1" dirty="0"/>
              <a:t>MANTENIMIENTO Y PROTECCIÓN DE NUESTRO TEJIDO LABORAL Y EMPRESARIAL </a:t>
            </a:r>
            <a:endParaRPr lang="es-ES" sz="2400" b="1" dirty="0" smtClean="0"/>
          </a:p>
          <a:p>
            <a:pPr algn="just"/>
            <a:endParaRPr lang="es-ES" sz="2400" b="1" dirty="0"/>
          </a:p>
          <a:p>
            <a:pPr algn="just"/>
            <a:r>
              <a:rPr lang="es-ES" dirty="0"/>
              <a:t>➡ Línea de ayudas y subvenciones para personas autónomas, microempresas, pymes y empresas de economía social que se han visto afectados por la emergencia sanitaria por el covid-19 que contemple</a:t>
            </a:r>
            <a:r>
              <a:rPr lang="es-ES" dirty="0" smtClean="0"/>
              <a:t>:</a:t>
            </a:r>
          </a:p>
          <a:p>
            <a:pPr algn="just"/>
            <a:endParaRPr lang="es-ES" dirty="0"/>
          </a:p>
          <a:p>
            <a:pPr marL="285750" indent="-285750" algn="just">
              <a:buFont typeface="Arial" panose="020B0604020202020204" pitchFamily="34" charset="0"/>
              <a:buChar char="•"/>
            </a:pPr>
            <a:r>
              <a:rPr lang="es-ES" dirty="0" smtClean="0"/>
              <a:t>Medidas </a:t>
            </a:r>
            <a:r>
              <a:rPr lang="es-ES" dirty="0"/>
              <a:t>complementarias de las que pudieran percibir del Estado, de la Comunidad Autónoma, etc., con el fin de hacer frente a gastos corrientes de </a:t>
            </a:r>
            <a:r>
              <a:rPr lang="es-ES" dirty="0" smtClean="0"/>
              <a:t>funcionamiento</a:t>
            </a:r>
            <a:r>
              <a:rPr lang="es-ES" dirty="0"/>
              <a:t>.</a:t>
            </a:r>
            <a:endParaRPr lang="es-ES" dirty="0" smtClean="0"/>
          </a:p>
          <a:p>
            <a:pPr algn="just"/>
            <a:endParaRPr lang="es-ES" dirty="0"/>
          </a:p>
          <a:p>
            <a:pPr marL="285750" indent="-285750" algn="just">
              <a:buFont typeface="Arial" panose="020B0604020202020204" pitchFamily="34" charset="0"/>
              <a:buChar char="•"/>
            </a:pPr>
            <a:r>
              <a:rPr lang="es-ES" dirty="0" smtClean="0"/>
              <a:t>Ayudas </a:t>
            </a:r>
            <a:r>
              <a:rPr lang="es-ES" dirty="0"/>
              <a:t>a trabajadores autónomos dependientes, cuya empresa de referencia haya rescindido las actividades, contratos, encargos o proyectos. </a:t>
            </a:r>
            <a:endParaRPr lang="es-ES" dirty="0" smtClean="0"/>
          </a:p>
          <a:p>
            <a:pPr marL="285750" indent="-285750" algn="just">
              <a:buFontTx/>
              <a:buChar char="-"/>
            </a:pPr>
            <a:endParaRPr lang="es-ES" dirty="0"/>
          </a:p>
          <a:p>
            <a:pPr marL="285750" indent="-285750" algn="just">
              <a:buFont typeface="Arial" panose="020B0604020202020204" pitchFamily="34" charset="0"/>
              <a:buChar char="•"/>
            </a:pPr>
            <a:r>
              <a:rPr lang="es-ES" dirty="0" smtClean="0"/>
              <a:t>Ayuda </a:t>
            </a:r>
            <a:r>
              <a:rPr lang="es-ES" dirty="0"/>
              <a:t>vinculada a las rentas para trabajadoras y trabajadores autónomos. La prioridad debe ser sufragar parte de los costes para la readaptación de los negocios (teletrabajo, venta online, servicios web, entre otros). </a:t>
            </a:r>
            <a:endParaRPr lang="es-ES" sz="1400" dirty="0"/>
          </a:p>
        </p:txBody>
      </p:sp>
    </p:spTree>
    <p:extLst>
      <p:ext uri="{BB962C8B-B14F-4D97-AF65-F5344CB8AC3E}">
        <p14:creationId xmlns:p14="http://schemas.microsoft.com/office/powerpoint/2010/main" val="3724342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412776"/>
            <a:ext cx="10873208" cy="5078313"/>
          </a:xfrm>
          <a:prstGeom prst="rect">
            <a:avLst/>
          </a:prstGeom>
        </p:spPr>
        <p:txBody>
          <a:bodyPr wrap="square">
            <a:spAutoFit/>
          </a:bodyPr>
          <a:lstStyle/>
          <a:p>
            <a:pPr algn="just"/>
            <a:r>
              <a:rPr lang="es-ES" sz="2400" b="1" dirty="0"/>
              <a:t>EJE </a:t>
            </a:r>
            <a:r>
              <a:rPr lang="es-ES" sz="2400" b="1" dirty="0" smtClean="0"/>
              <a:t>2. </a:t>
            </a:r>
            <a:r>
              <a:rPr lang="es-ES" sz="2400" b="1" dirty="0"/>
              <a:t>MANTENIMIENTO Y PROTECCIÓN DE NUESTRO TEJIDO LABORAL Y EMPRESARIAL </a:t>
            </a:r>
            <a:endParaRPr lang="es-ES" sz="2400" b="1" dirty="0" smtClean="0"/>
          </a:p>
          <a:p>
            <a:pPr algn="just"/>
            <a:endParaRPr lang="es-ES" sz="2400" b="1" dirty="0"/>
          </a:p>
          <a:p>
            <a:pPr algn="just"/>
            <a:r>
              <a:rPr lang="es-ES" dirty="0">
                <a:solidFill>
                  <a:srgbClr val="000000"/>
                </a:solidFill>
              </a:rPr>
              <a:t>➡ Línea de incentivos a la contratación. Ayudas a las empresas y sectores que necesiten un refuerzo en la contratación por el COVID-19. favoreciendo la contratación de colectivos especialmente desfavorecidos. </a:t>
            </a:r>
            <a:endParaRPr lang="es-ES" dirty="0" smtClean="0">
              <a:solidFill>
                <a:srgbClr val="000000"/>
              </a:solidFill>
            </a:endParaRPr>
          </a:p>
          <a:p>
            <a:pPr algn="just"/>
            <a:endParaRPr lang="es-ES" dirty="0" smtClean="0">
              <a:solidFill>
                <a:srgbClr val="000000"/>
              </a:solidFill>
            </a:endParaRPr>
          </a:p>
          <a:p>
            <a:pPr algn="just"/>
            <a:r>
              <a:rPr lang="es-ES" dirty="0" smtClean="0">
                <a:solidFill>
                  <a:srgbClr val="000000"/>
                </a:solidFill>
              </a:rPr>
              <a:t>➡ </a:t>
            </a:r>
            <a:r>
              <a:rPr lang="es-ES" dirty="0">
                <a:solidFill>
                  <a:srgbClr val="000000"/>
                </a:solidFill>
              </a:rPr>
              <a:t>Campaña de comunicación para fomentar el consumo interno de comercios, productos y servicios locales, especialmente en los sectores del comercio y la hostelería. </a:t>
            </a:r>
            <a:endParaRPr lang="es-ES" dirty="0" smtClean="0">
              <a:solidFill>
                <a:srgbClr val="000000"/>
              </a:solidFill>
            </a:endParaRPr>
          </a:p>
          <a:p>
            <a:pPr algn="just"/>
            <a:endParaRPr lang="es-ES" dirty="0" smtClean="0">
              <a:solidFill>
                <a:srgbClr val="000000"/>
              </a:solidFill>
            </a:endParaRPr>
          </a:p>
          <a:p>
            <a:pPr algn="just"/>
            <a:r>
              <a:rPr lang="es-ES" dirty="0" smtClean="0">
                <a:solidFill>
                  <a:srgbClr val="000000"/>
                </a:solidFill>
              </a:rPr>
              <a:t>➡ </a:t>
            </a:r>
            <a:r>
              <a:rPr lang="es-ES" dirty="0">
                <a:solidFill>
                  <a:srgbClr val="000000"/>
                </a:solidFill>
              </a:rPr>
              <a:t>Convenios con </a:t>
            </a:r>
            <a:r>
              <a:rPr lang="es-ES" dirty="0" err="1">
                <a:solidFill>
                  <a:srgbClr val="000000"/>
                </a:solidFill>
              </a:rPr>
              <a:t>Hostecor</a:t>
            </a:r>
            <a:r>
              <a:rPr lang="es-ES" dirty="0">
                <a:solidFill>
                  <a:srgbClr val="000000"/>
                </a:solidFill>
              </a:rPr>
              <a:t>, Comercio Córdoba, AEHCOR, Asociación de Agencias de Viajes y organizadores de congresos para la puesta en marcha de </a:t>
            </a:r>
            <a:r>
              <a:rPr lang="es-ES" dirty="0" smtClean="0">
                <a:solidFill>
                  <a:srgbClr val="000000"/>
                </a:solidFill>
              </a:rPr>
              <a:t>proyectos.</a:t>
            </a:r>
          </a:p>
          <a:p>
            <a:pPr algn="just"/>
            <a:endParaRPr lang="es-ES" dirty="0" smtClean="0">
              <a:solidFill>
                <a:srgbClr val="000000"/>
              </a:solidFill>
            </a:endParaRPr>
          </a:p>
          <a:p>
            <a:pPr algn="just"/>
            <a:r>
              <a:rPr lang="es-ES" dirty="0" smtClean="0">
                <a:solidFill>
                  <a:srgbClr val="000000"/>
                </a:solidFill>
              </a:rPr>
              <a:t>➡ </a:t>
            </a:r>
            <a:r>
              <a:rPr lang="es-ES" dirty="0">
                <a:solidFill>
                  <a:srgbClr val="000000"/>
                </a:solidFill>
              </a:rPr>
              <a:t>Reactivación inmediata de las obras públicas menores tratando de incorporar en los procedimientos de contratación la experiencia comparada de ciudades de nuestro entorno, incluyendo en los pliegos condiciones de contratación que favorezcan a desempleadas y desempleados inscritos en las oficinas de Córdoba. </a:t>
            </a:r>
            <a:endParaRPr lang="es-ES" dirty="0" smtClean="0">
              <a:solidFill>
                <a:srgbClr val="000000"/>
              </a:solidFill>
            </a:endParaRPr>
          </a:p>
          <a:p>
            <a:pPr algn="just"/>
            <a:endParaRPr lang="es-ES" dirty="0" smtClean="0">
              <a:solidFill>
                <a:srgbClr val="000000"/>
              </a:solidFill>
            </a:endParaRPr>
          </a:p>
          <a:p>
            <a:pPr algn="just"/>
            <a:r>
              <a:rPr lang="es-ES" dirty="0" smtClean="0">
                <a:solidFill>
                  <a:srgbClr val="000000"/>
                </a:solidFill>
              </a:rPr>
              <a:t>➡ </a:t>
            </a:r>
            <a:r>
              <a:rPr lang="es-ES" dirty="0">
                <a:solidFill>
                  <a:srgbClr val="000000"/>
                </a:solidFill>
              </a:rPr>
              <a:t>Acciones formativas para personas </a:t>
            </a:r>
            <a:r>
              <a:rPr lang="es-ES" dirty="0" smtClean="0">
                <a:solidFill>
                  <a:srgbClr val="000000"/>
                </a:solidFill>
              </a:rPr>
              <a:t>desempleadas.</a:t>
            </a:r>
          </a:p>
        </p:txBody>
      </p:sp>
    </p:spTree>
    <p:extLst>
      <p:ext uri="{BB962C8B-B14F-4D97-AF65-F5344CB8AC3E}">
        <p14:creationId xmlns:p14="http://schemas.microsoft.com/office/powerpoint/2010/main" val="52040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145011"/>
            <a:ext cx="10873208" cy="5355312"/>
          </a:xfrm>
          <a:prstGeom prst="rect">
            <a:avLst/>
          </a:prstGeom>
        </p:spPr>
        <p:txBody>
          <a:bodyPr wrap="square">
            <a:spAutoFit/>
          </a:bodyPr>
          <a:lstStyle/>
          <a:p>
            <a:pPr algn="just"/>
            <a:r>
              <a:rPr lang="es-ES" sz="2400" b="1" dirty="0"/>
              <a:t>EJE </a:t>
            </a:r>
            <a:r>
              <a:rPr lang="es-ES" sz="2400" b="1" dirty="0" smtClean="0"/>
              <a:t>2. </a:t>
            </a:r>
            <a:r>
              <a:rPr lang="es-ES" sz="2400" b="1" dirty="0"/>
              <a:t>MANTENIMIENTO Y PROTECCIÓN DE NUESTRO TEJIDO LABORAL Y EMPRESARIAL </a:t>
            </a:r>
            <a:endParaRPr lang="es-ES" sz="2400" b="1" dirty="0" smtClean="0"/>
          </a:p>
          <a:p>
            <a:pPr algn="just"/>
            <a:endParaRPr lang="es-ES" sz="2400" b="1" dirty="0"/>
          </a:p>
          <a:p>
            <a:pPr lvl="0" algn="just"/>
            <a:r>
              <a:rPr lang="es-ES" dirty="0">
                <a:solidFill>
                  <a:srgbClr val="000000"/>
                </a:solidFill>
              </a:rPr>
              <a:t>➡Abordar medidas estructurales profundas que contribuyan a conformar una auténtica reforma fiscal. Se </a:t>
            </a:r>
            <a:r>
              <a:rPr lang="es-ES" dirty="0" smtClean="0">
                <a:solidFill>
                  <a:srgbClr val="000000"/>
                </a:solidFill>
              </a:rPr>
              <a:t>propone.</a:t>
            </a:r>
          </a:p>
          <a:p>
            <a:pPr lvl="0" algn="just"/>
            <a:endParaRPr lang="es-ES" dirty="0">
              <a:solidFill>
                <a:srgbClr val="000000"/>
              </a:solidFill>
            </a:endParaRPr>
          </a:p>
          <a:p>
            <a:pPr lvl="0" algn="just"/>
            <a:r>
              <a:rPr lang="es-ES" dirty="0">
                <a:solidFill>
                  <a:srgbClr val="000000"/>
                </a:solidFill>
              </a:rPr>
              <a:t>➡La congelación de los tributos que gravan la actividad económica y la introducción de bonificaciones ligadas al aumento del empleo, así como las dirigidas a la captación en Córdoba de inversiones</a:t>
            </a:r>
            <a:r>
              <a:rPr lang="es-ES" dirty="0" smtClean="0">
                <a:solidFill>
                  <a:srgbClr val="000000"/>
                </a:solidFill>
              </a:rPr>
              <a:t>.</a:t>
            </a:r>
          </a:p>
          <a:p>
            <a:pPr lvl="0" algn="just"/>
            <a:endParaRPr lang="es-ES" dirty="0">
              <a:solidFill>
                <a:srgbClr val="000000"/>
              </a:solidFill>
            </a:endParaRPr>
          </a:p>
          <a:p>
            <a:pPr lvl="0" algn="just"/>
            <a:r>
              <a:rPr lang="es-ES" dirty="0" smtClean="0">
                <a:solidFill>
                  <a:srgbClr val="000000"/>
                </a:solidFill>
              </a:rPr>
              <a:t>➡</a:t>
            </a:r>
            <a:r>
              <a:rPr lang="es-ES" dirty="0">
                <a:solidFill>
                  <a:srgbClr val="000000"/>
                </a:solidFill>
              </a:rPr>
              <a:t>Devolución de las tasas o rebajas de canon por aquellos servicios no prestados por la Administración durante el periodo de alarma o por aquellas actividades de imposible </a:t>
            </a:r>
            <a:r>
              <a:rPr lang="es-ES" dirty="0" smtClean="0">
                <a:solidFill>
                  <a:srgbClr val="000000"/>
                </a:solidFill>
              </a:rPr>
              <a:t>realización.</a:t>
            </a:r>
          </a:p>
          <a:p>
            <a:pPr lvl="0" algn="just"/>
            <a:endParaRPr lang="es-ES" dirty="0">
              <a:solidFill>
                <a:srgbClr val="000000"/>
              </a:solidFill>
            </a:endParaRPr>
          </a:p>
          <a:p>
            <a:pPr lvl="0" algn="just"/>
            <a:r>
              <a:rPr lang="es-ES" dirty="0">
                <a:solidFill>
                  <a:srgbClr val="000000"/>
                </a:solidFill>
              </a:rPr>
              <a:t>➡Plan </a:t>
            </a:r>
            <a:r>
              <a:rPr lang="es-ES" dirty="0" smtClean="0">
                <a:solidFill>
                  <a:srgbClr val="000000"/>
                </a:solidFill>
              </a:rPr>
              <a:t>para </a:t>
            </a:r>
            <a:r>
              <a:rPr lang="es-ES" dirty="0">
                <a:solidFill>
                  <a:srgbClr val="000000"/>
                </a:solidFill>
              </a:rPr>
              <a:t>reducir la brecha digital y garantizar el acceso de población general a la administración electrónica y a los y las estudiantes que por falta de recursos tecnológicos tengan dificultades para el seguimiento de su formación a distancia. </a:t>
            </a:r>
            <a:endParaRPr lang="es-ES" dirty="0" smtClean="0">
              <a:solidFill>
                <a:srgbClr val="000000"/>
              </a:solidFill>
            </a:endParaRPr>
          </a:p>
          <a:p>
            <a:pPr lvl="0" algn="just"/>
            <a:endParaRPr lang="es-ES" dirty="0">
              <a:solidFill>
                <a:srgbClr val="000000"/>
              </a:solidFill>
            </a:endParaRPr>
          </a:p>
          <a:p>
            <a:pPr lvl="0" algn="just"/>
            <a:r>
              <a:rPr lang="es-ES" dirty="0">
                <a:solidFill>
                  <a:srgbClr val="000000"/>
                </a:solidFill>
              </a:rPr>
              <a:t>➡Estudiar en la Comisión Específica de Seguimiento de este Plan de Choque el desarrollo de la campaña BONO 10 del comercio </a:t>
            </a:r>
            <a:r>
              <a:rPr lang="es-ES" dirty="0" smtClean="0">
                <a:solidFill>
                  <a:srgbClr val="000000"/>
                </a:solidFill>
              </a:rPr>
              <a:t>local. </a:t>
            </a:r>
            <a:endParaRPr lang="es-ES" sz="1400" dirty="0">
              <a:solidFill>
                <a:prstClr val="black"/>
              </a:solidFill>
            </a:endParaRPr>
          </a:p>
        </p:txBody>
      </p:sp>
    </p:spTree>
    <p:extLst>
      <p:ext uri="{BB962C8B-B14F-4D97-AF65-F5344CB8AC3E}">
        <p14:creationId xmlns:p14="http://schemas.microsoft.com/office/powerpoint/2010/main" val="40164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9376" y="1145011"/>
            <a:ext cx="10873208" cy="5539978"/>
          </a:xfrm>
          <a:prstGeom prst="rect">
            <a:avLst/>
          </a:prstGeom>
        </p:spPr>
        <p:txBody>
          <a:bodyPr wrap="square">
            <a:spAutoFit/>
          </a:bodyPr>
          <a:lstStyle/>
          <a:p>
            <a:pPr algn="just"/>
            <a:r>
              <a:rPr lang="es-ES" sz="2400" b="1" dirty="0" smtClean="0"/>
              <a:t>EJE 3. REACTIVACIÓN ECONÓMICA</a:t>
            </a:r>
          </a:p>
          <a:p>
            <a:pPr algn="just"/>
            <a:endParaRPr lang="es-ES" sz="2400" b="1" dirty="0" smtClean="0"/>
          </a:p>
          <a:p>
            <a:pPr lvl="0" algn="just"/>
            <a:r>
              <a:rPr lang="es-ES" dirty="0"/>
              <a:t>➡ Apostar por un Plan Estratégico para Córdoba. </a:t>
            </a:r>
            <a:endParaRPr lang="es-ES" dirty="0" smtClean="0"/>
          </a:p>
          <a:p>
            <a:pPr lvl="0" algn="just"/>
            <a:endParaRPr lang="es-ES" dirty="0" smtClean="0"/>
          </a:p>
          <a:p>
            <a:pPr lvl="0" algn="just"/>
            <a:r>
              <a:rPr lang="es-ES" dirty="0" smtClean="0"/>
              <a:t>➡ </a:t>
            </a:r>
            <a:r>
              <a:rPr lang="es-ES" dirty="0"/>
              <a:t>Colaborar en la apuesta por Rabanales XXI con el impulso a nuevos proyectos como la aceleradora </a:t>
            </a:r>
            <a:r>
              <a:rPr lang="es-ES" dirty="0" err="1"/>
              <a:t>Biotech</a:t>
            </a:r>
            <a:r>
              <a:rPr lang="es-ES" dirty="0"/>
              <a:t> y puesta en marcha de nuevos proyectos en el sector Salud con colaboración </a:t>
            </a:r>
            <a:r>
              <a:rPr lang="es-ES" dirty="0" smtClean="0"/>
              <a:t>público-privada.</a:t>
            </a:r>
          </a:p>
          <a:p>
            <a:pPr lvl="0" algn="just"/>
            <a:endParaRPr lang="es-ES" dirty="0" smtClean="0"/>
          </a:p>
          <a:p>
            <a:pPr lvl="0" algn="just"/>
            <a:r>
              <a:rPr lang="es-ES" dirty="0" smtClean="0"/>
              <a:t>➡ </a:t>
            </a:r>
            <a:r>
              <a:rPr lang="es-ES" dirty="0"/>
              <a:t>Apoyo al sector Agroindustrial con una apuesta por I+D+I, la exportación y el consumo de productos locales. Firmar y poner en marcha el proyecto Digital </a:t>
            </a:r>
            <a:r>
              <a:rPr lang="es-ES" dirty="0" err="1"/>
              <a:t>Innovation</a:t>
            </a:r>
            <a:r>
              <a:rPr lang="es-ES" dirty="0"/>
              <a:t> </a:t>
            </a:r>
            <a:r>
              <a:rPr lang="es-ES" dirty="0" err="1"/>
              <a:t>Hub</a:t>
            </a:r>
            <a:r>
              <a:rPr lang="es-ES" dirty="0"/>
              <a:t> </a:t>
            </a:r>
            <a:r>
              <a:rPr lang="es-ES" dirty="0" err="1"/>
              <a:t>Andalucia</a:t>
            </a:r>
            <a:r>
              <a:rPr lang="es-ES" dirty="0"/>
              <a:t> </a:t>
            </a:r>
            <a:r>
              <a:rPr lang="es-ES" dirty="0" err="1" smtClean="0"/>
              <a:t>Agrotech</a:t>
            </a:r>
            <a:r>
              <a:rPr lang="es-ES" dirty="0"/>
              <a:t>.</a:t>
            </a:r>
            <a:endParaRPr lang="es-ES" dirty="0" smtClean="0"/>
          </a:p>
          <a:p>
            <a:pPr lvl="0" algn="just"/>
            <a:endParaRPr lang="es-ES" dirty="0" smtClean="0"/>
          </a:p>
          <a:p>
            <a:pPr lvl="0" algn="just"/>
            <a:r>
              <a:rPr lang="es-ES" dirty="0" smtClean="0"/>
              <a:t>➡ </a:t>
            </a:r>
            <a:r>
              <a:rPr lang="es-ES" dirty="0"/>
              <a:t>Plan de Choque del Comercio. </a:t>
            </a:r>
            <a:endParaRPr lang="es-ES" dirty="0" smtClean="0"/>
          </a:p>
          <a:p>
            <a:pPr lvl="0" algn="just"/>
            <a:endParaRPr lang="es-ES" dirty="0"/>
          </a:p>
          <a:p>
            <a:pPr lvl="0" algn="just"/>
            <a:r>
              <a:rPr lang="es-ES" dirty="0" smtClean="0"/>
              <a:t>➡ </a:t>
            </a:r>
            <a:r>
              <a:rPr lang="es-ES" dirty="0"/>
              <a:t>Plan de choque de inversión y obra pública. </a:t>
            </a:r>
            <a:endParaRPr lang="es-ES" dirty="0" smtClean="0"/>
          </a:p>
          <a:p>
            <a:pPr lvl="0" algn="just"/>
            <a:endParaRPr lang="es-ES" dirty="0" smtClean="0"/>
          </a:p>
          <a:p>
            <a:pPr lvl="0" algn="just"/>
            <a:r>
              <a:rPr lang="es-ES" dirty="0">
                <a:solidFill>
                  <a:srgbClr val="000000"/>
                </a:solidFill>
              </a:rPr>
              <a:t>➡ Puesta en carga de los remanentes de inversión de ejercicios anteriores</a:t>
            </a:r>
            <a:r>
              <a:rPr lang="es-ES" dirty="0" smtClean="0">
                <a:solidFill>
                  <a:srgbClr val="000000"/>
                </a:solidFill>
              </a:rPr>
              <a:t>.</a:t>
            </a:r>
          </a:p>
          <a:p>
            <a:pPr lvl="0" algn="just"/>
            <a:r>
              <a:rPr lang="es-ES" dirty="0" smtClean="0">
                <a:solidFill>
                  <a:srgbClr val="000000"/>
                </a:solidFill>
              </a:rPr>
              <a:t> </a:t>
            </a:r>
          </a:p>
          <a:p>
            <a:pPr lvl="0" algn="just"/>
            <a:r>
              <a:rPr lang="es-ES" dirty="0">
                <a:solidFill>
                  <a:srgbClr val="000000"/>
                </a:solidFill>
              </a:rPr>
              <a:t>➡ Ejecución de las dos fases de los Fondos FEDER financiados por la Unión Europea ubicados en el Marco de la Estrategia de Desarrollo Urbano Sostenible e Integrado (DUSI). </a:t>
            </a:r>
          </a:p>
          <a:p>
            <a:pPr lvl="0" algn="just"/>
            <a:endParaRPr lang="es-ES" dirty="0">
              <a:solidFill>
                <a:srgbClr val="000000"/>
              </a:solidFill>
            </a:endParaRPr>
          </a:p>
        </p:txBody>
      </p:sp>
    </p:spTree>
    <p:extLst>
      <p:ext uri="{BB962C8B-B14F-4D97-AF65-F5344CB8AC3E}">
        <p14:creationId xmlns:p14="http://schemas.microsoft.com/office/powerpoint/2010/main" val="2408281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en blanc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63DA0FE7612B4FB67A12A4E6E57E65" ma:contentTypeVersion="11" ma:contentTypeDescription="Create a new document." ma:contentTypeScope="" ma:versionID="bc32ac28bab8ad879f9b20dd095e285f">
  <xsd:schema xmlns:xsd="http://www.w3.org/2001/XMLSchema" xmlns:xs="http://www.w3.org/2001/XMLSchema" xmlns:p="http://schemas.microsoft.com/office/2006/metadata/properties" xmlns:ns3="701326b9-b90a-4b71-b73a-fda8d788754b" xmlns:ns4="e6bf67e1-2471-4334-bc01-ae2c4351cd39" targetNamespace="http://schemas.microsoft.com/office/2006/metadata/properties" ma:root="true" ma:fieldsID="74e036be8bdf27268063d5527ae4525a" ns3:_="" ns4:_="">
    <xsd:import namespace="701326b9-b90a-4b71-b73a-fda8d788754b"/>
    <xsd:import namespace="e6bf67e1-2471-4334-bc01-ae2c4351cd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326b9-b90a-4b71-b73a-fda8d78875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bf67e1-2471-4334-bc01-ae2c4351cd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7A07AD-2D5C-458D-890C-DDB2EFC236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1326b9-b90a-4b71-b73a-fda8d788754b"/>
    <ds:schemaRef ds:uri="e6bf67e1-2471-4334-bc01-ae2c4351cd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1D2182-EC26-47A0-A316-2ABF4CBAC214}">
  <ds:schemaRef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elements/1.1/"/>
    <ds:schemaRef ds:uri="701326b9-b90a-4b71-b73a-fda8d788754b"/>
    <ds:schemaRef ds:uri="http://purl.org/dc/terms/"/>
    <ds:schemaRef ds:uri="e6bf67e1-2471-4334-bc01-ae2c4351cd3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EACCD9E-550E-4D67-B29D-C5723832F5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347</TotalTime>
  <Words>1851</Words>
  <Application>Microsoft Office PowerPoint</Application>
  <PresentationFormat>Personalizado</PresentationFormat>
  <Paragraphs>151</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Presentación 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Ponencia</dc:title>
  <dc:creator>Usuario de Microsoft Office</dc:creator>
  <cp:lastModifiedBy>LUIS DE LA VEGA</cp:lastModifiedBy>
  <cp:revision>46</cp:revision>
  <dcterms:created xsi:type="dcterms:W3CDTF">2016-02-23T11:26:03Z</dcterms:created>
  <dcterms:modified xsi:type="dcterms:W3CDTF">2020-05-28T20:00:34Z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0x0101005E63DA0FE7612B4FB67A12A4E6E57E65</vt:lpwstr>
  </property>
</Properties>
</file>